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11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7.xml" ContentType="application/vnd.openxmlformats-officedocument.presentationml.notesSlide+xml"/>
  <Override PartName="/ppt/charts/chart14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5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7.xml" ContentType="application/vnd.openxmlformats-officedocument.drawingml.chart+xml"/>
  <Override PartName="/ppt/theme/themeOverride7.xml" ContentType="application/vnd.openxmlformats-officedocument.themeOverride+xml"/>
  <Override PartName="/ppt/charts/chart18.xml" ContentType="application/vnd.openxmlformats-officedocument.drawingml.chart+xml"/>
  <Override PartName="/ppt/theme/themeOverride8.xml" ContentType="application/vnd.openxmlformats-officedocument.themeOverride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2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0.xml" ContentType="application/vnd.openxmlformats-officedocument.themeOverride+xml"/>
  <Override PartName="/ppt/charts/chart2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1.xml" ContentType="application/vnd.openxmlformats-officedocument.themeOverride+xml"/>
  <Override PartName="/ppt/charts/chart2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2.xml" ContentType="application/vnd.openxmlformats-officedocument.themeOverride+xml"/>
  <Override PartName="/ppt/charts/chart2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3.xml" ContentType="application/vnd.openxmlformats-officedocument.themeOverride+xml"/>
  <Override PartName="/ppt/charts/chart2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4.xml" ContentType="application/vnd.openxmlformats-officedocument.themeOverride+xml"/>
  <Override PartName="/ppt/notesSlides/notesSlide10.xml" ContentType="application/vnd.openxmlformats-officedocument.presentationml.notesSlide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4" r:id="rId1"/>
    <p:sldMasterId id="2147483672" r:id="rId2"/>
  </p:sldMasterIdLst>
  <p:notesMasterIdLst>
    <p:notesMasterId r:id="rId26"/>
  </p:notesMasterIdLst>
  <p:handoutMasterIdLst>
    <p:handoutMasterId r:id="rId27"/>
  </p:handoutMasterIdLst>
  <p:sldIdLst>
    <p:sldId id="271" r:id="rId3"/>
    <p:sldId id="492" r:id="rId4"/>
    <p:sldId id="520" r:id="rId5"/>
    <p:sldId id="489" r:id="rId6"/>
    <p:sldId id="491" r:id="rId7"/>
    <p:sldId id="494" r:id="rId8"/>
    <p:sldId id="497" r:id="rId9"/>
    <p:sldId id="496" r:id="rId10"/>
    <p:sldId id="519" r:id="rId11"/>
    <p:sldId id="500" r:id="rId12"/>
    <p:sldId id="501" r:id="rId13"/>
    <p:sldId id="502" r:id="rId14"/>
    <p:sldId id="526" r:id="rId15"/>
    <p:sldId id="525" r:id="rId16"/>
    <p:sldId id="504" r:id="rId17"/>
    <p:sldId id="495" r:id="rId18"/>
    <p:sldId id="529" r:id="rId19"/>
    <p:sldId id="528" r:id="rId20"/>
    <p:sldId id="530" r:id="rId21"/>
    <p:sldId id="531" r:id="rId22"/>
    <p:sldId id="532" r:id="rId23"/>
    <p:sldId id="533" r:id="rId24"/>
    <p:sldId id="527" r:id="rId25"/>
  </p:sldIdLst>
  <p:sldSz cx="9144000" cy="6858000" type="screen4x3"/>
  <p:notesSz cx="6888163" cy="10018713"/>
  <p:embeddedFontLst>
    <p:embeddedFont>
      <p:font typeface="Tahoma" panose="020B0604030504040204" pitchFamily="34" charset="0"/>
      <p:regular r:id="rId28"/>
      <p:bold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Swift ExtraBoldC" panose="020B0604020202020204" charset="0"/>
      <p:bold r:id="rId3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87ED"/>
    <a:srgbClr val="DECDF7"/>
    <a:srgbClr val="CF6EEA"/>
    <a:srgbClr val="E650C6"/>
    <a:srgbClr val="F0F8FC"/>
    <a:srgbClr val="F0F7FC"/>
    <a:srgbClr val="A4ACFA"/>
    <a:srgbClr val="FFCC00"/>
    <a:srgbClr val="C6E7FC"/>
    <a:srgbClr val="9B9B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11" autoAdjust="0"/>
    <p:restoredTop sz="93469" autoAdjust="0"/>
  </p:normalViewPr>
  <p:slideViewPr>
    <p:cSldViewPr>
      <p:cViewPr varScale="1">
        <p:scale>
          <a:sx n="73" d="100"/>
          <a:sy n="73" d="100"/>
        </p:scale>
        <p:origin x="16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94"/>
    </p:cViewPr>
  </p:sorterViewPr>
  <p:notesViewPr>
    <p:cSldViewPr>
      <p:cViewPr varScale="1">
        <p:scale>
          <a:sx n="82" d="100"/>
          <a:sy n="82" d="100"/>
        </p:scale>
        <p:origin x="39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_____Microsoft_Excel10.xlsx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_____Microsoft_Excel11.xlsx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_____Microsoft_Excel12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_____Microsoft_Excel13.xlsx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_____Microsoft_Excel14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2%20&#1074;%20Microsoft%20PowerPoint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.belokrylov\Desktop\&#1050;&#1086;&#1083;&#1083;&#1077;&#1075;&#1075;&#1080;&#1103;\&#1050;&#1086;&#1083;&#1083;&#1077;&#1075;&#1080;&#1103;%20201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lang="ru-RU" b="1" baseline="0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использования денежных доходов в </a:t>
            </a:r>
            <a:r>
              <a:rPr lang="ru-RU" b="1" baseline="0" dirty="0" smtClean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2017-2018 </a:t>
            </a:r>
            <a:r>
              <a:rPr lang="ru-RU" b="1" baseline="0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годах, % </a:t>
            </a:r>
            <a:endParaRPr lang="ru-RU" b="1" dirty="0">
              <a:solidFill>
                <a:srgbClr val="002D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3964740369099723E-2"/>
          <c:y val="0.14719846491702515"/>
          <c:w val="0.93207051926180051"/>
          <c:h val="0.529792280911876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'слайд 3'!$B$10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BBE0E3">
                <a:lumMod val="7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'слайд 3'!$A$11:$A$15</c:f>
              <c:strCache>
                <c:ptCount val="5"/>
                <c:pt idx="0">
                  <c:v>Покупка товаров</c:v>
                </c:pt>
                <c:pt idx="1">
                  <c:v>Оплата услуг</c:v>
                </c:pt>
                <c:pt idx="2">
                  <c:v>Оплата обязательных платежей</c:v>
                </c:pt>
                <c:pt idx="3">
                  <c:v>Сбережения</c:v>
                </c:pt>
                <c:pt idx="4">
                  <c:v>Прирост (+) уменьшение (-) денег на руках</c:v>
                </c:pt>
              </c:strCache>
            </c:strRef>
          </c:cat>
          <c:val>
            <c:numRef>
              <c:f>'слайд 3'!$B$11:$B$15</c:f>
              <c:numCache>
                <c:formatCode>General</c:formatCode>
                <c:ptCount val="5"/>
                <c:pt idx="0">
                  <c:v>52.6</c:v>
                </c:pt>
                <c:pt idx="1">
                  <c:v>17.899999999999999</c:v>
                </c:pt>
                <c:pt idx="2">
                  <c:v>14.3</c:v>
                </c:pt>
                <c:pt idx="3">
                  <c:v>5</c:v>
                </c:pt>
                <c:pt idx="4">
                  <c:v>4.8</c:v>
                </c:pt>
              </c:numCache>
            </c:numRef>
          </c:val>
        </c:ser>
        <c:ser>
          <c:idx val="1"/>
          <c:order val="1"/>
          <c:tx>
            <c:strRef>
              <c:f>'слайд 3'!$C$10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B087ED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'слайд 3'!$A$11:$A$15</c:f>
              <c:strCache>
                <c:ptCount val="5"/>
                <c:pt idx="0">
                  <c:v>Покупка товаров</c:v>
                </c:pt>
                <c:pt idx="1">
                  <c:v>Оплата услуг</c:v>
                </c:pt>
                <c:pt idx="2">
                  <c:v>Оплата обязательных платежей</c:v>
                </c:pt>
                <c:pt idx="3">
                  <c:v>Сбережения</c:v>
                </c:pt>
                <c:pt idx="4">
                  <c:v>Прирост (+) уменьшение (-) денег на руках</c:v>
                </c:pt>
              </c:strCache>
            </c:strRef>
          </c:cat>
          <c:val>
            <c:numRef>
              <c:f>'слайд 3'!$C$11:$C$15</c:f>
              <c:numCache>
                <c:formatCode>General</c:formatCode>
                <c:ptCount val="5"/>
                <c:pt idx="0">
                  <c:v>54.5</c:v>
                </c:pt>
                <c:pt idx="1">
                  <c:v>18.8</c:v>
                </c:pt>
                <c:pt idx="2">
                  <c:v>16.100000000000001</c:v>
                </c:pt>
                <c:pt idx="3">
                  <c:v>0.1</c:v>
                </c:pt>
                <c:pt idx="4">
                  <c:v>4.9000000000000004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3"/>
        <c:axId val="416795256"/>
        <c:axId val="416799568"/>
      </c:barChart>
      <c:catAx>
        <c:axId val="416795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6799568"/>
        <c:crosses val="autoZero"/>
        <c:auto val="1"/>
        <c:lblAlgn val="ctr"/>
        <c:lblOffset val="100"/>
        <c:noMultiLvlLbl val="0"/>
      </c:catAx>
      <c:valAx>
        <c:axId val="41679956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16795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v>Фактическая обеспеченность </c:v>
          </c:tx>
          <c:spPr>
            <a:solidFill>
              <a:srgbClr val="00B0F0"/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prstMaterial="plastic">
              <a:bevelT prst="angle"/>
            </a:sp3d>
          </c:spPr>
          <c:invertIfNegative val="0"/>
          <c:dPt>
            <c:idx val="17"/>
            <c:invertIfNegative val="0"/>
            <c:bubble3D val="0"/>
            <c:spPr>
              <a:solidFill>
                <a:srgbClr val="00B0F0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effectLst>
                <a:softEdge rad="38100"/>
              </a:effectLst>
              <a:scene3d>
                <a:camera prst="orthographicFront"/>
                <a:lightRig rig="threePt" dir="t"/>
              </a:scene3d>
              <a:sp3d prstMaterial="plastic">
                <a:bevelT prst="angle"/>
              </a:sp3d>
            </c:spPr>
          </c:dPt>
          <c:dLbls>
            <c:dLbl>
              <c:idx val="0"/>
              <c:layout>
                <c:manualLayout>
                  <c:x val="1.3888888888888634E-3"/>
                  <c:y val="-6.583068026330247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1666666666666666E-3"/>
                  <c:y val="-4.3377969271028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1666666666666666E-3"/>
                  <c:y val="-4.28699435618880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7222222222222224E-3"/>
                  <c:y val="-4.236191785274917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"/>
                  <c:y val="-2.14349717809440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1.1111056430446194E-2"/>
                  <c:y val="-2.143412788441801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612499999999999E-2"/>
                      <c:h val="2.8605054231322497E-2"/>
                    </c:manualLayout>
                  </c15:layout>
                </c:ext>
              </c:extLst>
            </c:dLbl>
            <c:dLbl>
              <c:idx val="9"/>
              <c:layout>
                <c:manualLayout>
                  <c:x val="-5.0925337632079971E-17"/>
                  <c:y val="2.14349717809432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"/>
                  <c:y val="-2.0417232569612601E-3"/>
                </c:manualLayout>
              </c:layout>
              <c:tx>
                <c:rich>
                  <a:bodyPr/>
                  <a:lstStyle/>
                  <a:p>
                    <a:fld id="{B7D8A868-D219-4FAE-A9D0-9A74F62BF28D}" type="VALUE">
                      <a:rPr lang="en-US">
                        <a:solidFill>
                          <a:srgbClr val="FF000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3"/>
              <c:layout>
                <c:manualLayout>
                  <c:x val="1.3888888888888889E-3"/>
                  <c:y val="5.3182359119491871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-4.166666666666717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1.3888888888889399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layout>
                <c:manualLayout>
                  <c:x val="-1.3888888888888889E-3"/>
                  <c:y val="-2.6599618525015002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0"/>
                  <c:y val="-1.408125744633197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'торговля  (2)'!$C$436:$C$453</c:f>
              <c:strCache>
                <c:ptCount val="18"/>
                <c:pt idx="0">
                  <c:v>Северо-Курильский</c:v>
                </c:pt>
                <c:pt idx="1">
                  <c:v>Макаровский</c:v>
                </c:pt>
                <c:pt idx="2">
                  <c:v>Ногликский</c:v>
                </c:pt>
                <c:pt idx="3">
                  <c:v>Александровск-Сахалинский </c:v>
                </c:pt>
                <c:pt idx="4">
                  <c:v>Курильский</c:v>
                </c:pt>
                <c:pt idx="5">
                  <c:v>Томаринский</c:v>
                </c:pt>
                <c:pt idx="6">
                  <c:v>Ю-Курильский район</c:v>
                </c:pt>
                <c:pt idx="7">
                  <c:v>Невельский</c:v>
                </c:pt>
                <c:pt idx="8">
                  <c:v>Смирныховский</c:v>
                </c:pt>
                <c:pt idx="9">
                  <c:v>Анивский</c:v>
                </c:pt>
                <c:pt idx="10">
                  <c:v>Охинский</c:v>
                </c:pt>
                <c:pt idx="11">
                  <c:v>Тымовский</c:v>
                </c:pt>
                <c:pt idx="12">
                  <c:v>Углегорский</c:v>
                </c:pt>
                <c:pt idx="13">
                  <c:v>Долинский</c:v>
                </c:pt>
                <c:pt idx="14">
                  <c:v>Поронайский</c:v>
                </c:pt>
                <c:pt idx="15">
                  <c:v>Холмский</c:v>
                </c:pt>
                <c:pt idx="16">
                  <c:v>Корсаковский</c:v>
                </c:pt>
                <c:pt idx="17">
                  <c:v>г. Южно-Сахалинск</c:v>
                </c:pt>
              </c:strCache>
            </c:strRef>
          </c:cat>
          <c:val>
            <c:numRef>
              <c:f>'торговля  (2)'!$D$436:$D$453</c:f>
              <c:numCache>
                <c:formatCode>General</c:formatCode>
                <c:ptCount val="18"/>
                <c:pt idx="0">
                  <c:v>13</c:v>
                </c:pt>
                <c:pt idx="1">
                  <c:v>29</c:v>
                </c:pt>
                <c:pt idx="2">
                  <c:v>37</c:v>
                </c:pt>
                <c:pt idx="3">
                  <c:v>39</c:v>
                </c:pt>
                <c:pt idx="4">
                  <c:v>39</c:v>
                </c:pt>
                <c:pt idx="5">
                  <c:v>47</c:v>
                </c:pt>
                <c:pt idx="6">
                  <c:v>55</c:v>
                </c:pt>
                <c:pt idx="7">
                  <c:v>58</c:v>
                </c:pt>
                <c:pt idx="8">
                  <c:v>62</c:v>
                </c:pt>
                <c:pt idx="9">
                  <c:v>82</c:v>
                </c:pt>
                <c:pt idx="10">
                  <c:v>83</c:v>
                </c:pt>
                <c:pt idx="11">
                  <c:v>91</c:v>
                </c:pt>
                <c:pt idx="12">
                  <c:v>92</c:v>
                </c:pt>
                <c:pt idx="13">
                  <c:v>109</c:v>
                </c:pt>
                <c:pt idx="14">
                  <c:v>115</c:v>
                </c:pt>
                <c:pt idx="15">
                  <c:v>157</c:v>
                </c:pt>
                <c:pt idx="16">
                  <c:v>190</c:v>
                </c:pt>
                <c:pt idx="17">
                  <c:v>803</c:v>
                </c:pt>
              </c:numCache>
            </c:numRef>
          </c:val>
        </c:ser>
        <c:ser>
          <c:idx val="1"/>
          <c:order val="1"/>
          <c:tx>
            <c:v>Норматив</c:v>
          </c:tx>
          <c:spPr>
            <a:solidFill>
              <a:schemeClr val="tx1"/>
            </a:solidFill>
            <a:ln cap="rnd" cmpd="dbl">
              <a:solidFill>
                <a:schemeClr val="tx2"/>
              </a:solidFill>
              <a:prstDash val="sysDot"/>
              <a:miter lim="800000"/>
            </a:ln>
            <a:effectLst>
              <a:glow>
                <a:schemeClr val="bg1"/>
              </a:glow>
              <a:outerShdw blurRad="40000" dist="23000" dir="13800000" rotWithShape="0">
                <a:srgbClr val="000000">
                  <a:alpha val="35000"/>
                </a:srgbClr>
              </a:outerShdw>
              <a:softEdge rad="25400"/>
            </a:effectLst>
            <a:scene3d>
              <a:camera prst="orthographicFront"/>
              <a:lightRig rig="threePt" dir="t"/>
            </a:scene3d>
            <a:sp3d prstMaterial="clear">
              <a:bevelT w="101600" prst="riblet"/>
              <a:bevelB w="152400" h="50800" prst="softRound"/>
            </a:sp3d>
          </c:spPr>
          <c:invertIfNegative val="0"/>
          <c:dLbls>
            <c:dLbl>
              <c:idx val="0"/>
              <c:layout>
                <c:manualLayout>
                  <c:x val="-1.8055555555555554E-2"/>
                  <c:y val="-1.0177392113330093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8055555555555554E-2"/>
                  <c:y val="-5.080257091404818E-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5000000000000001E-2"/>
                  <c:y val="-1.5718797721133017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7222222222222249E-2"/>
                  <c:y val="0"/>
                </c:manualLayout>
              </c:layout>
              <c:spPr>
                <a:noFill/>
                <a:ln>
                  <a:noFill/>
                </a:ln>
                <a:effectLst>
                  <a:outerShdw blurRad="50800" dist="12700" dir="5400000" algn="ctr" rotWithShape="0">
                    <a:srgbClr val="000000">
                      <a:alpha val="43137"/>
                    </a:srgb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0833333333333332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500000000000000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2.5000000000000001E-2"/>
                  <c:y val="2.14349717809440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0555555555555555E-2"/>
                  <c:y val="-7.859398860566508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2.3611056430446194E-2"/>
                  <c:y val="8.4389652680882046E-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2.2236111111111109E-2"/>
                      <c:h val="2.8605054231322497E-2"/>
                    </c:manualLayout>
                  </c15:layout>
                </c:ext>
              </c:extLst>
            </c:dLbl>
            <c:dLbl>
              <c:idx val="9"/>
              <c:layout>
                <c:manualLayout>
                  <c:x val="-3.1944444444444442E-2"/>
                  <c:y val="6.430491534283212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4.1666666666666666E-3"/>
                  <c:y val="2.19429974900829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2.6388888888888865E-2"/>
                  <c:y val="2.14349717809440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2.6388888888888913E-2"/>
                  <c:y val="2.19429974900829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-3.0555555555555582E-2"/>
                  <c:y val="2.929671182469501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-3.194444444444447E-2"/>
                  <c:y val="3.91922424980552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3.0555555555555555E-2"/>
                  <c:y val="4.28699435618880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layout>
                <c:manualLayout>
                  <c:x val="-3.3333333333333361E-2"/>
                  <c:y val="4.654764462572081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-4.0277777777777676E-2"/>
                  <c:y val="3.387400658610605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'торговля  (2)'!$C$436:$C$453</c:f>
              <c:strCache>
                <c:ptCount val="18"/>
                <c:pt idx="0">
                  <c:v>Северо-Курильский</c:v>
                </c:pt>
                <c:pt idx="1">
                  <c:v>Макаровский</c:v>
                </c:pt>
                <c:pt idx="2">
                  <c:v>Ногликский</c:v>
                </c:pt>
                <c:pt idx="3">
                  <c:v>Александровск-Сахалинский </c:v>
                </c:pt>
                <c:pt idx="4">
                  <c:v>Курильский</c:v>
                </c:pt>
                <c:pt idx="5">
                  <c:v>Томаринский</c:v>
                </c:pt>
                <c:pt idx="6">
                  <c:v>Ю-Курильский район</c:v>
                </c:pt>
                <c:pt idx="7">
                  <c:v>Невельский</c:v>
                </c:pt>
                <c:pt idx="8">
                  <c:v>Смирныховский</c:v>
                </c:pt>
                <c:pt idx="9">
                  <c:v>Анивский</c:v>
                </c:pt>
                <c:pt idx="10">
                  <c:v>Охинский</c:v>
                </c:pt>
                <c:pt idx="11">
                  <c:v>Тымовский</c:v>
                </c:pt>
                <c:pt idx="12">
                  <c:v>Углегорский</c:v>
                </c:pt>
                <c:pt idx="13">
                  <c:v>Долинский</c:v>
                </c:pt>
                <c:pt idx="14">
                  <c:v>Поронайский</c:v>
                </c:pt>
                <c:pt idx="15">
                  <c:v>Холмский</c:v>
                </c:pt>
                <c:pt idx="16">
                  <c:v>Корсаковский</c:v>
                </c:pt>
                <c:pt idx="17">
                  <c:v>г. Южно-Сахалинск</c:v>
                </c:pt>
              </c:strCache>
            </c:strRef>
          </c:cat>
          <c:val>
            <c:numRef>
              <c:f>'торговля  (2)'!$E$436:$E$453</c:f>
              <c:numCache>
                <c:formatCode>General</c:formatCode>
                <c:ptCount val="18"/>
                <c:pt idx="0">
                  <c:v>10</c:v>
                </c:pt>
                <c:pt idx="1">
                  <c:v>16</c:v>
                </c:pt>
                <c:pt idx="2">
                  <c:v>26</c:v>
                </c:pt>
                <c:pt idx="3">
                  <c:v>51</c:v>
                </c:pt>
                <c:pt idx="4">
                  <c:v>13</c:v>
                </c:pt>
                <c:pt idx="5">
                  <c:v>26</c:v>
                </c:pt>
                <c:pt idx="6">
                  <c:v>22</c:v>
                </c:pt>
                <c:pt idx="7">
                  <c:v>40</c:v>
                </c:pt>
                <c:pt idx="8">
                  <c:v>25</c:v>
                </c:pt>
                <c:pt idx="9">
                  <c:v>51</c:v>
                </c:pt>
                <c:pt idx="10">
                  <c:v>106</c:v>
                </c:pt>
                <c:pt idx="11">
                  <c:v>27</c:v>
                </c:pt>
                <c:pt idx="12">
                  <c:v>53</c:v>
                </c:pt>
                <c:pt idx="13">
                  <c:v>67</c:v>
                </c:pt>
                <c:pt idx="14">
                  <c:v>68</c:v>
                </c:pt>
                <c:pt idx="15">
                  <c:v>98</c:v>
                </c:pt>
                <c:pt idx="16">
                  <c:v>96</c:v>
                </c:pt>
                <c:pt idx="17">
                  <c:v>800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"/>
        <c:overlap val="88"/>
        <c:axId val="311285648"/>
        <c:axId val="311284472"/>
      </c:barChart>
      <c:catAx>
        <c:axId val="311285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1284472"/>
        <c:crosses val="autoZero"/>
        <c:auto val="1"/>
        <c:lblAlgn val="ctr"/>
        <c:lblOffset val="100"/>
        <c:noMultiLvlLbl val="0"/>
      </c:catAx>
      <c:valAx>
        <c:axId val="311284472"/>
        <c:scaling>
          <c:orientation val="minMax"/>
          <c:max val="805"/>
          <c:min val="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1285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v>Фактическая обеспеченность </c:v>
          </c:tx>
          <c:spPr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-3.0555555555555659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1666666666666154E-3"/>
                  <c:y val="-2.134712099615572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1666666666667178E-3"/>
                  <c:y val="-4.269424199230831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9166666666666667E-2"/>
                  <c:y val="-2.134712099615493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4722222222222224E-2"/>
                  <c:y val="2.134712099615493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3.1944444444444546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6111111111111108E-2"/>
                  <c:y val="-7.8271872782544988E-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4722222222222321E-2"/>
                  <c:y val="-2.134712099615493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3.3333333333333333E-2"/>
                  <c:y val="-4.269424199230831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3.6111111111111212E-2"/>
                  <c:y val="-6.404136298846246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3.4722222222222224E-2"/>
                  <c:y val="-8.538848398461662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2.9166666666666667E-2"/>
                  <c:y val="3.9135936391272494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-3.888888888888889E-2"/>
                  <c:y val="-3.9135936391272494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-3.0555555555555659E-2"/>
                  <c:y val="-2.134712099615454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4.4444444444444446E-2"/>
                  <c:y val="-4.269340155447362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4027777777777775E-2"/>
                      <c:h val="2.8487817013151166E-2"/>
                    </c:manualLayout>
                  </c15:layout>
                </c:ext>
              </c:extLst>
            </c:dLbl>
            <c:dLbl>
              <c:idx val="16"/>
              <c:layout>
                <c:manualLayout>
                  <c:x val="-2.9166666666666667E-2"/>
                  <c:y val="-6.404136298846246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-3.3333333333333333E-2"/>
                  <c:y val="2.13471209961541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layout>
                <c:manualLayout>
                  <c:x val="-4.0277777777777878E-2"/>
                  <c:y val="-4.8919920489090617E-1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'торговля  (2)'!$C$484:$C$502</c:f>
              <c:strCache>
                <c:ptCount val="19"/>
                <c:pt idx="0">
                  <c:v>ИТОГО по области</c:v>
                </c:pt>
                <c:pt idx="1">
                  <c:v> Анивский</c:v>
                </c:pt>
                <c:pt idx="2">
                  <c:v> Макаровский</c:v>
                </c:pt>
                <c:pt idx="3">
                  <c:v> Смирныховский</c:v>
                </c:pt>
                <c:pt idx="4">
                  <c:v> Томаринский</c:v>
                </c:pt>
                <c:pt idx="5">
                  <c:v> Александровск-Сахалинский </c:v>
                </c:pt>
                <c:pt idx="6">
                  <c:v> Курильский</c:v>
                </c:pt>
                <c:pt idx="7">
                  <c:v> Охинский</c:v>
                </c:pt>
                <c:pt idx="8">
                  <c:v> Ю-Курильский район</c:v>
                </c:pt>
                <c:pt idx="9">
                  <c:v> Северо-Курильский</c:v>
                </c:pt>
                <c:pt idx="10">
                  <c:v> Корсаковский</c:v>
                </c:pt>
                <c:pt idx="11">
                  <c:v> Углегорский</c:v>
                </c:pt>
                <c:pt idx="12">
                  <c:v> Ногликский</c:v>
                </c:pt>
                <c:pt idx="13">
                  <c:v> Тымовский</c:v>
                </c:pt>
                <c:pt idx="14">
                  <c:v> Холмский</c:v>
                </c:pt>
                <c:pt idx="15">
                  <c:v> Долинский</c:v>
                </c:pt>
                <c:pt idx="16">
                  <c:v> Поронайский</c:v>
                </c:pt>
                <c:pt idx="17">
                  <c:v> Невельский</c:v>
                </c:pt>
                <c:pt idx="18">
                  <c:v> город Южно-Сахалинск</c:v>
                </c:pt>
              </c:strCache>
            </c:strRef>
          </c:cat>
          <c:val>
            <c:numRef>
              <c:f>'торговля  (2)'!$D$484:$D$502</c:f>
              <c:numCache>
                <c:formatCode>General</c:formatCode>
                <c:ptCount val="19"/>
                <c:pt idx="0">
                  <c:v>853</c:v>
                </c:pt>
                <c:pt idx="1">
                  <c:v>413</c:v>
                </c:pt>
                <c:pt idx="2">
                  <c:v>438</c:v>
                </c:pt>
                <c:pt idx="3">
                  <c:v>453</c:v>
                </c:pt>
                <c:pt idx="4">
                  <c:v>456</c:v>
                </c:pt>
                <c:pt idx="5">
                  <c:v>464</c:v>
                </c:pt>
                <c:pt idx="6">
                  <c:v>473</c:v>
                </c:pt>
                <c:pt idx="7">
                  <c:v>494</c:v>
                </c:pt>
                <c:pt idx="8">
                  <c:v>521</c:v>
                </c:pt>
                <c:pt idx="9">
                  <c:v>576</c:v>
                </c:pt>
                <c:pt idx="10">
                  <c:v>580</c:v>
                </c:pt>
                <c:pt idx="11">
                  <c:v>593</c:v>
                </c:pt>
                <c:pt idx="12">
                  <c:v>654</c:v>
                </c:pt>
                <c:pt idx="13">
                  <c:v>688</c:v>
                </c:pt>
                <c:pt idx="14">
                  <c:v>696</c:v>
                </c:pt>
                <c:pt idx="15">
                  <c:v>722</c:v>
                </c:pt>
                <c:pt idx="16">
                  <c:v>781</c:v>
                </c:pt>
                <c:pt idx="17">
                  <c:v>888</c:v>
                </c:pt>
                <c:pt idx="18">
                  <c:v>1184</c:v>
                </c:pt>
              </c:numCache>
            </c:numRef>
          </c:val>
        </c:ser>
        <c:ser>
          <c:idx val="1"/>
          <c:order val="1"/>
          <c:tx>
            <c:v>Норматив</c:v>
          </c:tx>
          <c:spPr>
            <a:solidFill>
              <a:srgbClr val="FFFF00">
                <a:alpha val="60000"/>
              </a:srgbClr>
            </a:solidFill>
            <a:ln>
              <a:noFill/>
            </a:ln>
            <a:effectLst>
              <a:outerShdw blurRad="40000" dist="23000" dir="5400000" sx="102000" sy="102000" rotWithShape="0">
                <a:schemeClr val="accent1">
                  <a:alpha val="16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-4.1666666666666664E-2"/>
                  <c:y val="4.269424199230831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4444444444444446E-2"/>
                  <c:y val="2.13471209961525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000000000000005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611111111111116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9.7222222222222224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8.3333333333333835E-3"/>
                  <c:y val="6.404136298846246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3.4722222222222321E-2"/>
                  <c:y val="4.269424199230831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1666666666666664E-2"/>
                  <c:y val="2.134712099615415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888888888888889E-2"/>
                  <c:y val="-7.8271872782544988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4.0277777777777829E-2"/>
                  <c:y val="-2.13471209961541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4.4444444444444495E-2"/>
                  <c:y val="-2.13471209961541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4.166666666666672E-2"/>
                  <c:y val="-4.269424199230831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4.027777777777778E-2"/>
                  <c:y val="-6.404136298846246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-4.027777777777778E-2"/>
                  <c:y val="-6.404136298846246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-4.3055555555555604E-2"/>
                  <c:y val="-3.9135936391272494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4.0277777777777829E-2"/>
                  <c:y val="-1.9567968195636247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layout>
                <c:manualLayout>
                  <c:x val="-4.4444444444444446E-2"/>
                  <c:y val="-2.13471209961541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-4.027777777777778E-2"/>
                  <c:y val="-2.13471209961541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layout>
                <c:manualLayout>
                  <c:x val="-3.7499999999999999E-2"/>
                  <c:y val="-4.269424199230831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'торговля  (2)'!$C$484:$C$502</c:f>
              <c:strCache>
                <c:ptCount val="19"/>
                <c:pt idx="0">
                  <c:v>ИТОГО по области</c:v>
                </c:pt>
                <c:pt idx="1">
                  <c:v> Анивский</c:v>
                </c:pt>
                <c:pt idx="2">
                  <c:v> Макаровский</c:v>
                </c:pt>
                <c:pt idx="3">
                  <c:v> Смирныховский</c:v>
                </c:pt>
                <c:pt idx="4">
                  <c:v> Томаринский</c:v>
                </c:pt>
                <c:pt idx="5">
                  <c:v> Александровск-Сахалинский </c:v>
                </c:pt>
                <c:pt idx="6">
                  <c:v> Курильский</c:v>
                </c:pt>
                <c:pt idx="7">
                  <c:v> Охинский</c:v>
                </c:pt>
                <c:pt idx="8">
                  <c:v> Ю-Курильский район</c:v>
                </c:pt>
                <c:pt idx="9">
                  <c:v> Северо-Курильский</c:v>
                </c:pt>
                <c:pt idx="10">
                  <c:v> Корсаковский</c:v>
                </c:pt>
                <c:pt idx="11">
                  <c:v> Углегорский</c:v>
                </c:pt>
                <c:pt idx="12">
                  <c:v> Ногликский</c:v>
                </c:pt>
                <c:pt idx="13">
                  <c:v> Тымовский</c:v>
                </c:pt>
                <c:pt idx="14">
                  <c:v> Холмский</c:v>
                </c:pt>
                <c:pt idx="15">
                  <c:v> Долинский</c:v>
                </c:pt>
                <c:pt idx="16">
                  <c:v> Поронайский</c:v>
                </c:pt>
                <c:pt idx="17">
                  <c:v> Невельский</c:v>
                </c:pt>
                <c:pt idx="18">
                  <c:v> город Южно-Сахалинск</c:v>
                </c:pt>
              </c:strCache>
            </c:strRef>
          </c:cat>
          <c:val>
            <c:numRef>
              <c:f>'торговля  (2)'!$E$484:$E$502</c:f>
              <c:numCache>
                <c:formatCode>General</c:formatCode>
                <c:ptCount val="19"/>
                <c:pt idx="0">
                  <c:v>606</c:v>
                </c:pt>
                <c:pt idx="1">
                  <c:v>409</c:v>
                </c:pt>
                <c:pt idx="2">
                  <c:v>435</c:v>
                </c:pt>
                <c:pt idx="3">
                  <c:v>436</c:v>
                </c:pt>
                <c:pt idx="4">
                  <c:v>478</c:v>
                </c:pt>
                <c:pt idx="5">
                  <c:v>473</c:v>
                </c:pt>
                <c:pt idx="6">
                  <c:v>547</c:v>
                </c:pt>
                <c:pt idx="7">
                  <c:v>591</c:v>
                </c:pt>
                <c:pt idx="8">
                  <c:v>387</c:v>
                </c:pt>
                <c:pt idx="9">
                  <c:v>461</c:v>
                </c:pt>
                <c:pt idx="10">
                  <c:v>498</c:v>
                </c:pt>
                <c:pt idx="11">
                  <c:v>534</c:v>
                </c:pt>
                <c:pt idx="12">
                  <c:v>604</c:v>
                </c:pt>
                <c:pt idx="13">
                  <c:v>518</c:v>
                </c:pt>
                <c:pt idx="14">
                  <c:v>523</c:v>
                </c:pt>
                <c:pt idx="15">
                  <c:v>489</c:v>
                </c:pt>
                <c:pt idx="16">
                  <c:v>539</c:v>
                </c:pt>
                <c:pt idx="17">
                  <c:v>490</c:v>
                </c:pt>
                <c:pt idx="18">
                  <c:v>754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90"/>
        <c:axId val="311285256"/>
        <c:axId val="311286040"/>
      </c:barChart>
      <c:catAx>
        <c:axId val="311285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1286040"/>
        <c:crosses val="autoZero"/>
        <c:auto val="1"/>
        <c:lblAlgn val="ctr"/>
        <c:lblOffset val="100"/>
        <c:noMultiLvlLbl val="0"/>
      </c:catAx>
      <c:valAx>
        <c:axId val="3112860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1285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1881747594050749"/>
          <c:y val="0.46192850227254389"/>
          <c:w val="0.18875382764654419"/>
          <c:h val="0.155958031896296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u="sng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600" u="sng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</a:t>
            </a:r>
            <a:r>
              <a:rPr lang="ru-RU" sz="1600" u="sng" baseline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инфляции </a:t>
            </a:r>
            <a:endParaRPr lang="ru-RU" sz="1600" u="sng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4.5247491289832971E-2"/>
          <c:y val="0.19480351414406533"/>
          <c:w val="0.95475251002546613"/>
          <c:h val="0.5762073490813648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</c:dPt>
          <c:dPt>
            <c:idx val="8"/>
            <c:invertIfNegative val="0"/>
            <c:bubble3D val="0"/>
          </c:dPt>
          <c:dLbls>
            <c:dLbl>
              <c:idx val="0"/>
              <c:layout>
                <c:manualLayout>
                  <c:x val="2.478314745972738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391573729863921E-3"/>
                  <c:y val="-4.6296296296295869E-3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2391573729863693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7571446691840097E-8"/>
                  <c:y val="-1.8518518518518517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4783147459727386E-3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717472118959107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"/>
                  <c:y val="-1.3888888888888888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1.2391573729864601E-3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3.717472118959107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2.478314745972738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инфляция!$A$3:$A$13</c:f>
              <c:strCache>
                <c:ptCount val="11"/>
                <c:pt idx="0">
                  <c:v>Российская Федерация</c:v>
                </c:pt>
                <c:pt idx="1">
                  <c:v>ДФО</c:v>
                </c:pt>
                <c:pt idx="2">
                  <c:v>Сахалинская область</c:v>
                </c:pt>
                <c:pt idx="3">
                  <c:v>Республика Саха (Якутия)</c:v>
                </c:pt>
                <c:pt idx="4">
                  <c:v>Камчатский край</c:v>
                </c:pt>
                <c:pt idx="5">
                  <c:v>Хабаровский край</c:v>
                </c:pt>
                <c:pt idx="6">
                  <c:v>Приморский край</c:v>
                </c:pt>
                <c:pt idx="7">
                  <c:v>Амурская область</c:v>
                </c:pt>
                <c:pt idx="8">
                  <c:v>Еврейская АО</c:v>
                </c:pt>
                <c:pt idx="9">
                  <c:v>Магаданская область</c:v>
                </c:pt>
                <c:pt idx="10">
                  <c:v>Чукотский АО</c:v>
                </c:pt>
              </c:strCache>
            </c:strRef>
          </c:cat>
          <c:val>
            <c:numRef>
              <c:f>инфляция!$B$3:$B$13</c:f>
              <c:numCache>
                <c:formatCode>0.0</c:formatCode>
                <c:ptCount val="11"/>
                <c:pt idx="0">
                  <c:v>4.26</c:v>
                </c:pt>
                <c:pt idx="1">
                  <c:v>3.76</c:v>
                </c:pt>
                <c:pt idx="2">
                  <c:v>2.82</c:v>
                </c:pt>
                <c:pt idx="3">
                  <c:v>2.73</c:v>
                </c:pt>
                <c:pt idx="4">
                  <c:v>3.43</c:v>
                </c:pt>
                <c:pt idx="5">
                  <c:v>3.96</c:v>
                </c:pt>
                <c:pt idx="6">
                  <c:v>4.22</c:v>
                </c:pt>
                <c:pt idx="7">
                  <c:v>4.5599999999999996</c:v>
                </c:pt>
                <c:pt idx="8">
                  <c:v>4.58</c:v>
                </c:pt>
                <c:pt idx="9">
                  <c:v>4.7</c:v>
                </c:pt>
                <c:pt idx="10">
                  <c:v>4.9000000000000004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axId val="311282904"/>
        <c:axId val="311286432"/>
      </c:barChart>
      <c:catAx>
        <c:axId val="311282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11286432"/>
        <c:crosses val="autoZero"/>
        <c:auto val="1"/>
        <c:lblAlgn val="ctr"/>
        <c:lblOffset val="100"/>
        <c:noMultiLvlLbl val="0"/>
      </c:catAx>
      <c:valAx>
        <c:axId val="311286432"/>
        <c:scaling>
          <c:orientation val="minMax"/>
          <c:max val="5"/>
        </c:scaling>
        <c:delete val="0"/>
        <c:axPos val="l"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11282904"/>
        <c:crosses val="autoZero"/>
        <c:crossBetween val="between"/>
        <c:majorUnit val="2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u="sng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600" u="sng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потребительских</a:t>
            </a:r>
            <a:r>
              <a:rPr lang="ru-RU" sz="1600" u="sng" baseline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 на продовольственные товары в разезе субъектов ДФО</a:t>
            </a:r>
            <a:endParaRPr lang="ru-RU" sz="1600" u="sng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676091422358284E-2"/>
          <c:y val="0.16549307661630638"/>
          <c:w val="0.95247784179778883"/>
          <c:h val="0.53112009647442726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00B0F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8"/>
            <c:invertIfNegative val="0"/>
            <c:bubble3D val="0"/>
          </c:dPt>
          <c:dLbls>
            <c:dLbl>
              <c:idx val="0"/>
              <c:layout>
                <c:manualLayout>
                  <c:x val="6.7911714770797962E-3"/>
                  <c:y val="-4.6296296296296294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7911714770797962E-3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7911714770797962E-3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0548953027730205E-3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0186757215619695E-2"/>
                  <c:y val="-4.1666666666666706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6.7911714770797962E-3"/>
                  <c:y val="-2.7777777777777801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7.9230333899264292E-3"/>
                  <c:y val="-4.1666666666666664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6.7911714770797962E-3"/>
                  <c:y val="-2.7777777777777776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0548953027730621E-3"/>
                  <c:y val="-4.1666666666666664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9.0548953027730621E-3"/>
                  <c:y val="-4.1666666666666664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9.0548953027730621E-3"/>
                  <c:y val="-4.1666666666666664E-2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инфляция!$A$43:$A$53</c:f>
              <c:strCache>
                <c:ptCount val="11"/>
                <c:pt idx="0">
                  <c:v>Российская Федерация</c:v>
                </c:pt>
                <c:pt idx="1">
                  <c:v>ДФО</c:v>
                </c:pt>
                <c:pt idx="2">
                  <c:v>Сахалинская область</c:v>
                </c:pt>
                <c:pt idx="3">
                  <c:v>Республика Саха (Якутия)</c:v>
                </c:pt>
                <c:pt idx="4">
                  <c:v>Чукотский АО</c:v>
                </c:pt>
                <c:pt idx="5">
                  <c:v>Амурская область</c:v>
                </c:pt>
                <c:pt idx="6">
                  <c:v>Приморский край</c:v>
                </c:pt>
                <c:pt idx="7">
                  <c:v>Еврейская АО</c:v>
                </c:pt>
                <c:pt idx="8">
                  <c:v>Хабаровский край</c:v>
                </c:pt>
                <c:pt idx="9">
                  <c:v>Магаданская область</c:v>
                </c:pt>
                <c:pt idx="10">
                  <c:v>Камчатский край</c:v>
                </c:pt>
              </c:strCache>
            </c:strRef>
          </c:cat>
          <c:val>
            <c:numRef>
              <c:f>инфляция!$B$43:$B$53</c:f>
              <c:numCache>
                <c:formatCode>0.0</c:formatCode>
                <c:ptCount val="11"/>
                <c:pt idx="0" formatCode="General">
                  <c:v>104.66</c:v>
                </c:pt>
                <c:pt idx="1">
                  <c:v>104.4</c:v>
                </c:pt>
                <c:pt idx="2">
                  <c:v>104</c:v>
                </c:pt>
                <c:pt idx="3">
                  <c:v>101.54</c:v>
                </c:pt>
                <c:pt idx="4">
                  <c:v>104</c:v>
                </c:pt>
                <c:pt idx="5">
                  <c:v>104.5</c:v>
                </c:pt>
                <c:pt idx="6">
                  <c:v>104.74</c:v>
                </c:pt>
                <c:pt idx="7">
                  <c:v>105.3</c:v>
                </c:pt>
                <c:pt idx="8">
                  <c:v>105.49</c:v>
                </c:pt>
                <c:pt idx="9">
                  <c:v>105.9</c:v>
                </c:pt>
                <c:pt idx="10">
                  <c:v>106.02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gapDepth val="58"/>
        <c:shape val="cylinder"/>
        <c:axId val="311280552"/>
        <c:axId val="311279768"/>
        <c:axId val="0"/>
      </c:bar3DChart>
      <c:catAx>
        <c:axId val="311280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11279768"/>
        <c:crosses val="autoZero"/>
        <c:auto val="1"/>
        <c:lblAlgn val="ctr"/>
        <c:lblOffset val="100"/>
        <c:noMultiLvlLbl val="0"/>
      </c:catAx>
      <c:valAx>
        <c:axId val="311279768"/>
        <c:scaling>
          <c:orientation val="minMax"/>
          <c:max val="110"/>
          <c:min val="96"/>
        </c:scaling>
        <c:delete val="0"/>
        <c:axPos val="l"/>
        <c:numFmt formatCode="General" sourceLinked="1"/>
        <c:majorTickMark val="out"/>
        <c:minorTickMark val="none"/>
        <c:tickLblPos val="nextTo"/>
        <c:crossAx val="311280552"/>
        <c:crosses val="autoZero"/>
        <c:crossBetween val="between"/>
        <c:majorUnit val="4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</a:t>
            </a:r>
            <a:r>
              <a:rPr lang="ru-RU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оптовой торговли </a:t>
            </a:r>
            <a:endParaRPr lang="ru-RU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b="1" baseline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2017-2018г., </a:t>
            </a:r>
            <a:r>
              <a:rPr lang="ru-RU" b="1" baseline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млрд.рублей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plastic">
              <a:bevelT w="101600" prst="riblet"/>
            </a:sp3d>
          </c:spPr>
          <c:invertIfNegative val="0"/>
          <c:dLbls>
            <c:dLbl>
              <c:idx val="0"/>
              <c:layout>
                <c:manualLayout>
                  <c:x val="3.6111111111111108E-2"/>
                  <c:y val="-9.25925925925926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9999999999999899E-2"/>
                  <c:y val="-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'торговля '!$C$304:$D$304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'торговля '!$C$305:$D$305</c:f>
              <c:numCache>
                <c:formatCode>General</c:formatCode>
                <c:ptCount val="2"/>
                <c:pt idx="0">
                  <c:v>107.9</c:v>
                </c:pt>
                <c:pt idx="1">
                  <c:v>126.1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11281336"/>
        <c:axId val="311281728"/>
        <c:axId val="0"/>
      </c:bar3DChart>
      <c:catAx>
        <c:axId val="311281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1281728"/>
        <c:crosses val="autoZero"/>
        <c:auto val="1"/>
        <c:lblAlgn val="ctr"/>
        <c:lblOffset val="100"/>
        <c:noMultiLvlLbl val="0"/>
      </c:catAx>
      <c:valAx>
        <c:axId val="311281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1281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Товарные</a:t>
            </a:r>
            <a:r>
              <a:rPr lang="ru-RU" b="1" baseline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запасы, дней </a:t>
            </a:r>
            <a:endParaRPr lang="ru-RU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FFCC00"/>
            </a:solidFill>
            <a:ln>
              <a:noFill/>
            </a:ln>
            <a:effectLst/>
            <a:scene3d>
              <a:camera prst="orthographicFront"/>
              <a:lightRig rig="sunset" dir="t"/>
            </a:scene3d>
            <a:sp3d prstMaterial="softEdge"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'торговля '!$C$324:$D$324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'торговля '!$C$325:$D$325</c:f>
              <c:numCache>
                <c:formatCode>General</c:formatCode>
                <c:ptCount val="2"/>
                <c:pt idx="0">
                  <c:v>41</c:v>
                </c:pt>
                <c:pt idx="1">
                  <c:v>58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11284080"/>
        <c:axId val="311282512"/>
      </c:barChart>
      <c:catAx>
        <c:axId val="311284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1282512"/>
        <c:crosses val="autoZero"/>
        <c:auto val="1"/>
        <c:lblAlgn val="ctr"/>
        <c:lblOffset val="100"/>
        <c:noMultiLvlLbl val="0"/>
      </c:catAx>
      <c:valAx>
        <c:axId val="3112825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1284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продаж в сфере оптовой </a:t>
            </a: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торговли</a:t>
            </a:r>
          </a:p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baseline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году, </a:t>
            </a: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c:rich>
      </c:tx>
      <c:layout>
        <c:manualLayout>
          <c:xMode val="edge"/>
          <c:yMode val="edge"/>
          <c:x val="0.20078865864857975"/>
          <c:y val="3.54987575434859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789764100285156E-2"/>
          <c:y val="0.18446050147571064"/>
          <c:w val="0.93841072332351083"/>
          <c:h val="0.49348028397458055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8"/>
            <c:spPr>
              <a:solidFill>
                <a:srgbClr val="E650C6"/>
              </a:solidFill>
              <a:ln>
                <a:solidFill>
                  <a:srgbClr val="FF000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  <a:contourClr>
                  <a:srgbClr val="FF0000"/>
                </a:contourClr>
              </a:sp3d>
            </c:spPr>
          </c:dPt>
          <c:dPt>
            <c:idx val="1"/>
            <c:bubble3D val="0"/>
            <c:explosion val="9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explosion val="11"/>
            <c:spPr>
              <a:solidFill>
                <a:srgbClr val="FFFF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bubble3D val="0"/>
            <c:explosion val="10"/>
            <c:spPr>
              <a:solidFill>
                <a:srgbClr val="00B0F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2.9315351297320172E-2"/>
                  <c:y val="-1.4690212001813649E-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0380560458171482"/>
                  <c:y val="-0.1565833734751917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3665212856614273"/>
                  <c:y val="-0.17847582683687435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106422075910115"/>
                  <c:y val="5.639271129447476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'торговля '!$C$351:$C$352</c:f>
              <c:strCache>
                <c:ptCount val="2"/>
                <c:pt idx="0">
                  <c:v>Пищевые продукты, включая напитки и табачные изделия </c:v>
                </c:pt>
                <c:pt idx="1">
                  <c:v>Прочие</c:v>
                </c:pt>
              </c:strCache>
            </c:strRef>
          </c:cat>
          <c:val>
            <c:numRef>
              <c:f>'торговля '!$D$351:$D$352</c:f>
              <c:numCache>
                <c:formatCode>General</c:formatCode>
                <c:ptCount val="2"/>
                <c:pt idx="0">
                  <c:v>32.9</c:v>
                </c:pt>
                <c:pt idx="1">
                  <c:v>67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1.2456010750373089E-3"/>
          <c:y val="0.73198158536892144"/>
          <c:w val="0.99750879784992541"/>
          <c:h val="0.244352576268754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5">
                <a:lumMod val="75000"/>
              </a:schemeClr>
            </a:solidFill>
            <a:scene3d>
              <a:camera prst="orthographicFront"/>
              <a:lightRig rig="threePt" dir="t"/>
            </a:scene3d>
            <a:sp3d prstMaterial="metal">
              <a:bevelT w="165100" prst="coolSlant"/>
            </a:sp3d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>
                    <a:solidFill>
                      <a:srgbClr val="002D8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'15 общепит сопоставимая и обесп'!$A$4:$A$22</c:f>
              <c:strCache>
                <c:ptCount val="19"/>
                <c:pt idx="0">
                  <c:v>Южно-Курильский </c:v>
                </c:pt>
                <c:pt idx="1">
                  <c:v>Охинский </c:v>
                </c:pt>
                <c:pt idx="2">
                  <c:v>Южно-Сахалинск</c:v>
                </c:pt>
                <c:pt idx="3">
                  <c:v>Корсаковский</c:v>
                </c:pt>
                <c:pt idx="4">
                  <c:v>С-Курильский</c:v>
                </c:pt>
                <c:pt idx="5">
                  <c:v>Долинский</c:v>
                </c:pt>
                <c:pt idx="6">
                  <c:v>Курильский</c:v>
                </c:pt>
                <c:pt idx="7">
                  <c:v>Холмский</c:v>
                </c:pt>
                <c:pt idx="8">
                  <c:v>Тымовский</c:v>
                </c:pt>
                <c:pt idx="9">
                  <c:v>Поронайский </c:v>
                </c:pt>
                <c:pt idx="10">
                  <c:v>Невельский</c:v>
                </c:pt>
                <c:pt idx="11">
                  <c:v>Смирныховский</c:v>
                </c:pt>
                <c:pt idx="12">
                  <c:v>Ногликский </c:v>
                </c:pt>
                <c:pt idx="13">
                  <c:v>Макаровский</c:v>
                </c:pt>
                <c:pt idx="14">
                  <c:v>А-Сахалинский</c:v>
                </c:pt>
                <c:pt idx="15">
                  <c:v>Углегорский</c:v>
                </c:pt>
                <c:pt idx="16">
                  <c:v>Анивский </c:v>
                </c:pt>
                <c:pt idx="17">
                  <c:v>Томаринский</c:v>
                </c:pt>
                <c:pt idx="18">
                  <c:v>Сахалинская область</c:v>
                </c:pt>
              </c:strCache>
            </c:strRef>
          </c:cat>
          <c:val>
            <c:numRef>
              <c:f>'15 общепит сопоставимая и обесп'!$B$4:$B$22</c:f>
              <c:numCache>
                <c:formatCode>0.0</c:formatCode>
                <c:ptCount val="19"/>
                <c:pt idx="0">
                  <c:v>75.900000000000006</c:v>
                </c:pt>
                <c:pt idx="1">
                  <c:v>87.2</c:v>
                </c:pt>
                <c:pt idx="2">
                  <c:v>92.2</c:v>
                </c:pt>
                <c:pt idx="3">
                  <c:v>94.2</c:v>
                </c:pt>
                <c:pt idx="4">
                  <c:v>96.5</c:v>
                </c:pt>
                <c:pt idx="5">
                  <c:v>97.9</c:v>
                </c:pt>
                <c:pt idx="6">
                  <c:v>105.5</c:v>
                </c:pt>
                <c:pt idx="7">
                  <c:v>105.6</c:v>
                </c:pt>
                <c:pt idx="8">
                  <c:v>106.3</c:v>
                </c:pt>
                <c:pt idx="9">
                  <c:v>111.7</c:v>
                </c:pt>
                <c:pt idx="10">
                  <c:v>113.7</c:v>
                </c:pt>
                <c:pt idx="11">
                  <c:v>119.5</c:v>
                </c:pt>
                <c:pt idx="12">
                  <c:v>131.19999999999999</c:v>
                </c:pt>
                <c:pt idx="13">
                  <c:v>132.6</c:v>
                </c:pt>
                <c:pt idx="14">
                  <c:v>138.4</c:v>
                </c:pt>
                <c:pt idx="15">
                  <c:v>159.6</c:v>
                </c:pt>
                <c:pt idx="16">
                  <c:v>169.5</c:v>
                </c:pt>
                <c:pt idx="17">
                  <c:v>184</c:v>
                </c:pt>
                <c:pt idx="18">
                  <c:v>99.9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0990984"/>
        <c:axId val="420991376"/>
      </c:barChart>
      <c:catAx>
        <c:axId val="42099098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 i="1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20991376"/>
        <c:crosses val="autoZero"/>
        <c:auto val="1"/>
        <c:lblAlgn val="ctr"/>
        <c:lblOffset val="100"/>
        <c:noMultiLvlLbl val="0"/>
      </c:catAx>
      <c:valAx>
        <c:axId val="420991376"/>
        <c:scaling>
          <c:orientation val="minMax"/>
        </c:scaling>
        <c:delete val="0"/>
        <c:axPos val="b"/>
        <c:majorGridlines>
          <c:spPr>
            <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b="1" i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2099098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scene3d>
              <a:camera prst="orthographicFront"/>
              <a:lightRig rig="threePt" dir="t"/>
            </a:scene3d>
            <a:sp3d prstMaterial="metal">
              <a:bevelT w="16510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</a:sp3d>
            </c:spPr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>
                    <a:solidFill>
                      <a:srgbClr val="002D8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'15 общепит сопоставимая и обесп'!$A$25:$A$44</c:f>
              <c:strCache>
                <c:ptCount val="20"/>
                <c:pt idx="0">
                  <c:v>норматив </c:v>
                </c:pt>
                <c:pt idx="1">
                  <c:v>Александровск-Сахалинский </c:v>
                </c:pt>
                <c:pt idx="2">
                  <c:v>Смирныховский</c:v>
                </c:pt>
                <c:pt idx="3">
                  <c:v>Тымовский</c:v>
                </c:pt>
                <c:pt idx="4">
                  <c:v>Охинский</c:v>
                </c:pt>
                <c:pt idx="5">
                  <c:v>Северо-Курильский</c:v>
                </c:pt>
                <c:pt idx="6">
                  <c:v>Поронайский</c:v>
                </c:pt>
                <c:pt idx="7">
                  <c:v>Корсаковский район*</c:v>
                </c:pt>
                <c:pt idx="8">
                  <c:v>Ногликский</c:v>
                </c:pt>
                <c:pt idx="9">
                  <c:v>Макаровский</c:v>
                </c:pt>
                <c:pt idx="10">
                  <c:v>Южно-Курильский район</c:v>
                </c:pt>
                <c:pt idx="11">
                  <c:v>Анивский</c:v>
                </c:pt>
                <c:pt idx="12">
                  <c:v>Углегорский   </c:v>
                </c:pt>
                <c:pt idx="13">
                  <c:v>Долинский</c:v>
                </c:pt>
                <c:pt idx="14">
                  <c:v>Томаринский</c:v>
                </c:pt>
                <c:pt idx="15">
                  <c:v>Невельский</c:v>
                </c:pt>
                <c:pt idx="16">
                  <c:v>Холмский</c:v>
                </c:pt>
                <c:pt idx="17">
                  <c:v>г. Южно-Сахалинск*</c:v>
                </c:pt>
                <c:pt idx="18">
                  <c:v>Курильский</c:v>
                </c:pt>
                <c:pt idx="19">
                  <c:v>Сахалинская область</c:v>
                </c:pt>
              </c:strCache>
            </c:strRef>
          </c:cat>
          <c:val>
            <c:numRef>
              <c:f>'15 общепит сопоставимая и обесп'!$B$25:$B$44</c:f>
              <c:numCache>
                <c:formatCode>0.0</c:formatCode>
                <c:ptCount val="20"/>
                <c:pt idx="0" formatCode="General">
                  <c:v>40</c:v>
                </c:pt>
                <c:pt idx="1">
                  <c:v>10.8</c:v>
                </c:pt>
                <c:pt idx="2">
                  <c:v>21.6</c:v>
                </c:pt>
                <c:pt idx="3">
                  <c:v>23.1</c:v>
                </c:pt>
                <c:pt idx="4">
                  <c:v>25.5</c:v>
                </c:pt>
                <c:pt idx="5">
                  <c:v>29</c:v>
                </c:pt>
                <c:pt idx="6">
                  <c:v>31.3</c:v>
                </c:pt>
                <c:pt idx="7">
                  <c:v>31.6</c:v>
                </c:pt>
                <c:pt idx="8">
                  <c:v>32.1</c:v>
                </c:pt>
                <c:pt idx="9">
                  <c:v>32.299999999999997</c:v>
                </c:pt>
                <c:pt idx="10">
                  <c:v>34.6</c:v>
                </c:pt>
                <c:pt idx="11">
                  <c:v>36.1</c:v>
                </c:pt>
                <c:pt idx="12">
                  <c:v>36.6</c:v>
                </c:pt>
                <c:pt idx="13">
                  <c:v>37.5</c:v>
                </c:pt>
                <c:pt idx="14">
                  <c:v>42.8</c:v>
                </c:pt>
                <c:pt idx="15">
                  <c:v>45.3</c:v>
                </c:pt>
                <c:pt idx="16">
                  <c:v>56.5</c:v>
                </c:pt>
                <c:pt idx="17">
                  <c:v>75.5</c:v>
                </c:pt>
                <c:pt idx="18">
                  <c:v>76.400000000000006</c:v>
                </c:pt>
                <c:pt idx="19">
                  <c:v>52.8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0994120"/>
        <c:axId val="420992160"/>
      </c:barChart>
      <c:catAx>
        <c:axId val="42099412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 i="1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20992160"/>
        <c:crosses val="autoZero"/>
        <c:auto val="1"/>
        <c:lblAlgn val="ctr"/>
        <c:lblOffset val="100"/>
        <c:noMultiLvlLbl val="0"/>
      </c:catAx>
      <c:valAx>
        <c:axId val="420992160"/>
        <c:scaling>
          <c:orientation val="minMax"/>
        </c:scaling>
        <c:delete val="0"/>
        <c:axPos val="b"/>
        <c:majorGridlines>
          <c:spPr>
            <a:ln>
              <a:gradFill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i="1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2099412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b="1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физического объема реализации бытовых услуг населению по </a:t>
            </a:r>
            <a:r>
              <a:rPr lang="ru-RU" sz="1400" b="1" dirty="0" smtClean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видам услуг</a:t>
            </a:r>
            <a:r>
              <a:rPr lang="ru-RU" sz="1400" b="1" baseline="0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 </a:t>
            </a:r>
            <a:r>
              <a:rPr lang="ru-RU" sz="1400" b="1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400" b="1" baseline="0" dirty="0" smtClean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году, %</a:t>
            </a:r>
            <a:endParaRPr lang="en-US" sz="1400" b="1" dirty="0">
              <a:solidFill>
                <a:srgbClr val="002D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40261961633892535"/>
          <c:y val="0.12602980826842419"/>
          <c:w val="0.56603615680129105"/>
          <c:h val="0.8264156595860136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AD91D7"/>
            </a:solidFill>
            <a:ln>
              <a:noFill/>
            </a:ln>
            <a:effectLst/>
            <a:scene3d>
              <a:camera prst="orthographicFront"/>
              <a:lightRig rig="freezing" dir="t"/>
            </a:scene3d>
            <a:sp3d prstMaterial="plastic"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'16 бытовка '!$A$2:$A$9</c:f>
              <c:strCache>
                <c:ptCount val="8"/>
                <c:pt idx="0">
                  <c:v>Услуги парикмахерских</c:v>
                </c:pt>
                <c:pt idx="1">
                  <c:v>Ремонт бытовой и радиоэлектронной аппаратуры</c:v>
                </c:pt>
                <c:pt idx="2">
                  <c:v>Услуги бань и душевых</c:v>
                </c:pt>
                <c:pt idx="3">
                  <c:v>Ритуальные услуги</c:v>
                </c:pt>
                <c:pt idx="4">
                  <c:v>Ремонт и пошив швейных изделий</c:v>
                </c:pt>
                <c:pt idx="5">
                  <c:v>Ремонт автотранспортных средств</c:v>
                </c:pt>
                <c:pt idx="6">
                  <c:v>Ремонт и строительство жилья</c:v>
                </c:pt>
                <c:pt idx="7">
                  <c:v>Ремонт обуви</c:v>
                </c:pt>
              </c:strCache>
            </c:strRef>
          </c:cat>
          <c:val>
            <c:numRef>
              <c:f>'16 бытовка '!$B$2:$B$9</c:f>
              <c:numCache>
                <c:formatCode>#\ ##0.0</c:formatCode>
                <c:ptCount val="8"/>
                <c:pt idx="0">
                  <c:v>99.8</c:v>
                </c:pt>
                <c:pt idx="1">
                  <c:v>100.2</c:v>
                </c:pt>
                <c:pt idx="2">
                  <c:v>100.2</c:v>
                </c:pt>
                <c:pt idx="3">
                  <c:v>100.3</c:v>
                </c:pt>
                <c:pt idx="4">
                  <c:v>100.4</c:v>
                </c:pt>
                <c:pt idx="5">
                  <c:v>100.4</c:v>
                </c:pt>
                <c:pt idx="6">
                  <c:v>100.5</c:v>
                </c:pt>
                <c:pt idx="7">
                  <c:v>100.7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'16 бытовка '!#REF!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6"/>
        <c:axId val="420991768"/>
        <c:axId val="420996472"/>
      </c:barChart>
      <c:catAx>
        <c:axId val="420991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20996472"/>
        <c:crosses val="autoZero"/>
        <c:auto val="1"/>
        <c:lblAlgn val="ctr"/>
        <c:lblOffset val="100"/>
        <c:noMultiLvlLbl val="0"/>
      </c:catAx>
      <c:valAx>
        <c:axId val="420996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20991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lang="ru-RU" b="1" baseline="0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показатели, характеризующие уровень жизни населения Сахалинской области в </a:t>
            </a:r>
            <a:r>
              <a:rPr lang="ru-RU" b="1" baseline="0" dirty="0" smtClean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2017-2018 </a:t>
            </a:r>
            <a:r>
              <a:rPr lang="ru-RU" b="1" baseline="0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годах, %</a:t>
            </a:r>
            <a:endParaRPr lang="ru-RU" b="1" dirty="0">
              <a:solidFill>
                <a:srgbClr val="002D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0555555555555555E-2"/>
          <c:y val="0.21211846381563837"/>
          <c:w val="0.93888888888888888"/>
          <c:h val="0.516634044918647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'слайд 3'!$B$2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'слайд 3'!$A$3:$A$5</c:f>
              <c:strCache>
                <c:ptCount val="3"/>
                <c:pt idx="0">
                  <c:v>Реальные располагаемые денежные доходы</c:v>
                </c:pt>
                <c:pt idx="1">
                  <c:v>Реальная среднемесячная начисленная заработная плата одного работника</c:v>
                </c:pt>
                <c:pt idx="2">
                  <c:v>Реальные потребительские расходы</c:v>
                </c:pt>
              </c:strCache>
            </c:strRef>
          </c:cat>
          <c:val>
            <c:numRef>
              <c:f>'слайд 3'!$B$3:$B$5</c:f>
              <c:numCache>
                <c:formatCode>0.00</c:formatCode>
                <c:ptCount val="3"/>
                <c:pt idx="0">
                  <c:v>93.8</c:v>
                </c:pt>
                <c:pt idx="1">
                  <c:v>101.7</c:v>
                </c:pt>
                <c:pt idx="2">
                  <c:v>101.5</c:v>
                </c:pt>
              </c:numCache>
            </c:numRef>
          </c:val>
        </c:ser>
        <c:ser>
          <c:idx val="1"/>
          <c:order val="1"/>
          <c:tx>
            <c:strRef>
              <c:f>'слайд 3'!$C$2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'слайд 3'!$A$3:$A$5</c:f>
              <c:strCache>
                <c:ptCount val="3"/>
                <c:pt idx="0">
                  <c:v>Реальные располагаемые денежные доходы</c:v>
                </c:pt>
                <c:pt idx="1">
                  <c:v>Реальная среднемесячная начисленная заработная плата одного работника</c:v>
                </c:pt>
                <c:pt idx="2">
                  <c:v>Реальные потребительские расходы</c:v>
                </c:pt>
              </c:strCache>
            </c:strRef>
          </c:cat>
          <c:val>
            <c:numRef>
              <c:f>'слайд 3'!$C$3:$C$5</c:f>
              <c:numCache>
                <c:formatCode>0.00</c:formatCode>
                <c:ptCount val="3"/>
                <c:pt idx="0">
                  <c:v>97.6</c:v>
                </c:pt>
                <c:pt idx="1">
                  <c:v>106.5</c:v>
                </c:pt>
                <c:pt idx="2">
                  <c:v>103.4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6798000"/>
        <c:axId val="416799960"/>
      </c:barChart>
      <c:catAx>
        <c:axId val="41679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6799960"/>
        <c:crosses val="autoZero"/>
        <c:auto val="1"/>
        <c:lblAlgn val="ctr"/>
        <c:lblOffset val="100"/>
        <c:noMultiLvlLbl val="0"/>
      </c:catAx>
      <c:valAx>
        <c:axId val="41679996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416798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2"/>
                </a:solidFill>
                <a:latin typeface="Swift ExtraBoldC" panose="020B0604020202020204" charset="0"/>
                <a:ea typeface="+mn-ea"/>
                <a:cs typeface="Times New Roman" panose="02020603050405020304" pitchFamily="18" charset="0"/>
              </a:defRPr>
            </a:pPr>
            <a:r>
              <a:rPr lang="ru-RU" sz="1200" dirty="0" smtClean="0">
                <a:latin typeface="Swift ExtraBoldC" panose="020B0604020202020204" charset="0"/>
                <a:cs typeface="Times New Roman" panose="02020603050405020304" pitchFamily="18" charset="0"/>
              </a:rPr>
              <a:t>Объекты</a:t>
            </a:r>
            <a:r>
              <a:rPr lang="ru-RU" sz="1200" baseline="0" dirty="0" smtClean="0">
                <a:latin typeface="Swift ExtraBoldC" panose="020B0604020202020204" charset="0"/>
                <a:cs typeface="Times New Roman" panose="02020603050405020304" pitchFamily="18" charset="0"/>
              </a:rPr>
              <a:t> гостиничного бизнеса в разрезе видов объектов, ед.</a:t>
            </a:r>
            <a:endParaRPr lang="ru-RU" sz="1200" dirty="0">
              <a:latin typeface="Swift ExtraBoldC" panose="020B0604020202020204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2"/>
              </a:solidFill>
              <a:latin typeface="Swift ExtraBoldC" panose="020B0604020202020204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spPr>
            <a:solidFill>
              <a:srgbClr val="00B050"/>
            </a:solidFill>
            <a:effectLst>
              <a:softEdge rad="12700"/>
            </a:effectLst>
            <a:scene3d>
              <a:camera prst="orthographicFront"/>
              <a:lightRig rig="threePt" dir="t"/>
            </a:scene3d>
            <a:sp3d prstMaterial="matte">
              <a:bevelT w="165100" prst="coolSlant"/>
            </a:sp3d>
          </c:spPr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softEdge rad="12700"/>
              </a:effectLst>
              <a:scene3d>
                <a:camera prst="orthographicFront"/>
                <a:lightRig rig="threePt" dir="t"/>
              </a:scene3d>
              <a:sp3d prstMaterial="matte">
                <a:bevelT w="165100" prst="coolSlant"/>
              </a:sp3d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softEdge rad="12700"/>
              </a:effectLst>
              <a:scene3d>
                <a:camera prst="orthographicFront"/>
                <a:lightRig rig="threePt" dir="t"/>
              </a:scene3d>
              <a:sp3d prstMaterial="matte">
                <a:bevelT w="165100" prst="coolSlant"/>
              </a:sp3d>
            </c:spPr>
          </c:dPt>
          <c:dPt>
            <c:idx val="2"/>
            <c:bubble3D val="0"/>
            <c:spPr>
              <a:solidFill>
                <a:srgbClr val="FF0000"/>
              </a:solidFill>
              <a:ln>
                <a:noFill/>
              </a:ln>
              <a:effectLst>
                <a:softEdge rad="12700"/>
              </a:effectLst>
              <a:scene3d>
                <a:camera prst="orthographicFront"/>
                <a:lightRig rig="threePt" dir="t"/>
              </a:scene3d>
              <a:sp3d prstMaterial="matte">
                <a:bevelT w="165100" prst="coolSlant"/>
              </a:sp3d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softEdge rad="12700"/>
              </a:effectLst>
              <a:scene3d>
                <a:camera prst="orthographicFront"/>
                <a:lightRig rig="threePt" dir="t"/>
              </a:scene3d>
              <a:sp3d prstMaterial="matte"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6.2498269917478907E-2"/>
                  <c:y val="-5.547694703516852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166551327831932E-2"/>
                  <c:y val="9.70846573115448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2498269917478956E-2"/>
                  <c:y val="6.47231048743632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166551327831932E-2"/>
                  <c:y val="-7.396926271355808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'торговля '!$C$369:$C$372</c:f>
              <c:strCache>
                <c:ptCount val="4"/>
                <c:pt idx="0">
                  <c:v>гостиницы </c:v>
                </c:pt>
                <c:pt idx="1">
                  <c:v>Общежития гостиничного типа</c:v>
                </c:pt>
                <c:pt idx="2">
                  <c:v>комнаты для приезжих</c:v>
                </c:pt>
                <c:pt idx="3">
                  <c:v>Прочие средства для размещения </c:v>
                </c:pt>
              </c:strCache>
            </c:strRef>
          </c:cat>
          <c:val>
            <c:numRef>
              <c:f>'торговля '!$D$369:$D$372</c:f>
              <c:numCache>
                <c:formatCode>General</c:formatCode>
                <c:ptCount val="4"/>
                <c:pt idx="0">
                  <c:v>77</c:v>
                </c:pt>
                <c:pt idx="1">
                  <c:v>4</c:v>
                </c:pt>
                <c:pt idx="2">
                  <c:v>3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dirty="0" smtClean="0">
                <a:solidFill>
                  <a:schemeClr val="tx1"/>
                </a:solidFill>
                <a:latin typeface="Swift ExtraBoldC" panose="020B0604020202020204" charset="0"/>
                <a:cs typeface="Times New Roman" panose="02020603050405020304" pitchFamily="18" charset="0"/>
              </a:rPr>
              <a:t>Количество объектов гостиничного бизнеса прошедшие классификацию, ед.</a:t>
            </a:r>
            <a:endParaRPr lang="ru-RU" sz="1200" dirty="0">
              <a:solidFill>
                <a:schemeClr val="tx1"/>
              </a:solidFill>
              <a:latin typeface="Swift ExtraBoldC" panose="020B0604020202020204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1043413186604029"/>
          <c:y val="4.94040202424220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92D050"/>
            </a:solidFill>
            <a:ln w="127000">
              <a:solidFill>
                <a:schemeClr val="accent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brightRoom" dir="t"/>
            </a:scene3d>
            <a:sp3d prstMaterial="dkEdge">
              <a:bevelT w="63500" h="25400" prst="artDeco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 w="25400">
                <a:solidFill>
                  <a:srgbClr val="00B050"/>
                </a:solidFill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brightRoom" dir="t"/>
              </a:scene3d>
              <a:sp3d prstMaterial="dkEdge">
                <a:bevelT w="63500" h="25400" prst="artDeco"/>
              </a:sp3d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 w="25400">
                <a:solidFill>
                  <a:srgbClr val="00B050"/>
                </a:solidFill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brightRoom" dir="t"/>
              </a:scene3d>
              <a:sp3d prstMaterial="dkEdge">
                <a:bevelT w="63500" h="25400" prst="artDeco"/>
              </a:sp3d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 w="25400">
                <a:solidFill>
                  <a:srgbClr val="00B050"/>
                </a:solidFill>
              </a:ln>
              <a:effectLst>
                <a:glow rad="63500">
                  <a:schemeClr val="accent3">
                    <a:satMod val="175000"/>
                    <a:alpha val="69000"/>
                  </a:schemeClr>
                </a:glow>
              </a:effectLst>
              <a:scene3d>
                <a:camera prst="orthographicFront"/>
                <a:lightRig rig="brightRoom" dir="t"/>
              </a:scene3d>
              <a:sp3d prstMaterial="dkEdge">
                <a:bevelT w="63500" h="25400" prst="artDeco"/>
              </a:sp3d>
            </c:spPr>
          </c:dPt>
          <c:dLbls>
            <c:dLbl>
              <c:idx val="0"/>
              <c:layout>
                <c:manualLayout>
                  <c:x val="-8.2405460821719217E-3"/>
                  <c:y val="4.940402024242111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098739477622916E-2"/>
                  <c:y val="-9.88080404848440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0071662196175592E-16"/>
                  <c:y val="-3.458281416969542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'торговля '!$C$404:$E$404</c:f>
              <c:strCache>
                <c:ptCount val="3"/>
                <c:pt idx="0">
                  <c:v>на 01.01.2017</c:v>
                </c:pt>
                <c:pt idx="1">
                  <c:v>на 01.01.2018</c:v>
                </c:pt>
                <c:pt idx="2">
                  <c:v>на 01.01.2019</c:v>
                </c:pt>
              </c:strCache>
            </c:strRef>
          </c:cat>
          <c:val>
            <c:numRef>
              <c:f>'торговля '!$C$405:$E$405</c:f>
              <c:numCache>
                <c:formatCode>General</c:formatCode>
                <c:ptCount val="3"/>
                <c:pt idx="0">
                  <c:v>8</c:v>
                </c:pt>
                <c:pt idx="1">
                  <c:v>33</c:v>
                </c:pt>
                <c:pt idx="2">
                  <c:v>41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414719144"/>
        <c:axId val="414715224"/>
      </c:barChart>
      <c:catAx>
        <c:axId val="414719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4715224"/>
        <c:crosses val="autoZero"/>
        <c:auto val="1"/>
        <c:lblAlgn val="ctr"/>
        <c:lblOffset val="100"/>
        <c:noMultiLvlLbl val="0"/>
      </c:catAx>
      <c:valAx>
        <c:axId val="4147152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4719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услуг гостиниц и аналогичных мест размещений</a:t>
            </a:r>
            <a:r>
              <a:rPr lang="ru-RU" sz="1400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в 2016-2018гг., млн.руб</a:t>
            </a:r>
            <a:endParaRPr 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8.9321226151078945E-2"/>
          <c:y val="0.15842968275614927"/>
          <c:w val="0.8251416399037077"/>
          <c:h val="0.58150339939676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'торговля  (2)'!$A$4</c:f>
              <c:strCache>
                <c:ptCount val="1"/>
                <c:pt idx="0">
                  <c:v>Услуги гостиниц и аналогичных мест размиещения, млн. рублей</c:v>
                </c:pt>
              </c:strCache>
            </c:strRef>
          </c:tx>
          <c:spPr>
            <a:solidFill>
              <a:srgbClr val="B087ED">
                <a:alpha val="55000"/>
              </a:srgbClr>
            </a:solidFill>
            <a:ln>
              <a:solidFill>
                <a:schemeClr val="accent1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7.3047807980075539E-5"/>
                  <c:y val="-1.4402073097716116E-3"/>
                </c:manualLayout>
              </c:layout>
              <c:spPr/>
              <c:txPr>
                <a:bodyPr/>
                <a:lstStyle/>
                <a:p>
                  <a:pPr>
                    <a:defRPr sz="1100" b="1" i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046856015955517E-3"/>
                  <c:y val="-8.7807600315569314E-4"/>
                </c:manualLayout>
              </c:layout>
              <c:spPr/>
              <c:txPr>
                <a:bodyPr/>
                <a:lstStyle/>
                <a:p>
                  <a:pPr>
                    <a:defRPr sz="1100" b="1" i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7171766572656679E-5"/>
                  <c:y val="3.5911398925601778E-3"/>
                </c:manualLayout>
              </c:layout>
              <c:spPr/>
              <c:txPr>
                <a:bodyPr/>
                <a:lstStyle/>
                <a:p>
                  <a:pPr>
                    <a:defRPr sz="1100" b="1" i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 (2)'!$B$3:$D$3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'торговля  (2)'!$B$4:$D$4</c:f>
              <c:numCache>
                <c:formatCode>General</c:formatCode>
                <c:ptCount val="3"/>
                <c:pt idx="0">
                  <c:v>1675.1</c:v>
                </c:pt>
                <c:pt idx="1">
                  <c:v>1609.8</c:v>
                </c:pt>
                <c:pt idx="2">
                  <c:v>1799.5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6"/>
        <c:axId val="414718752"/>
        <c:axId val="414715616"/>
      </c:barChart>
      <c:lineChart>
        <c:grouping val="stacked"/>
        <c:varyColors val="0"/>
        <c:ser>
          <c:idx val="1"/>
          <c:order val="1"/>
          <c:tx>
            <c:strRef>
              <c:f>'торговля  (2)'!$A$5</c:f>
              <c:strCache>
                <c:ptCount val="1"/>
                <c:pt idx="0">
                  <c:v>Индекс физического объема услуг гостиниц и аналогичных средств размещения, %</c:v>
                </c:pt>
              </c:strCache>
            </c:strRef>
          </c:tx>
          <c:spPr>
            <a:ln w="50800" cap="sq" cmpd="sng">
              <a:solidFill>
                <a:schemeClr val="accent1">
                  <a:lumMod val="75000"/>
                </a:schemeClr>
              </a:solidFill>
              <a:prstDash val="solid"/>
              <a:headEnd w="lg" len="lg"/>
            </a:ln>
          </c:spPr>
          <c:marker>
            <c:symbol val="square"/>
            <c:size val="7"/>
            <c:spPr>
              <a:solidFill>
                <a:schemeClr val="tx2"/>
              </a:solidFill>
              <a:ln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c:spPr>
          </c:marker>
          <c:dPt>
            <c:idx val="0"/>
            <c:marker>
              <c:spPr>
                <a:solidFill>
                  <a:srgbClr val="FF0000"/>
                </a:solidFill>
                <a:ln>
                  <a:gradFill>
                    <a:gsLst>
                      <a:gs pos="0">
                        <a:schemeClr val="accent4">
                          <a:lumMod val="75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c:spPr>
            </c:marker>
            <c:bubble3D val="0"/>
          </c:dPt>
          <c:dPt>
            <c:idx val="1"/>
            <c:marker>
              <c:spPr>
                <a:solidFill>
                  <a:srgbClr val="FF0000"/>
                </a:solidFill>
                <a:ln>
                  <a:gradFill>
                    <a:gsLst>
                      <a:gs pos="0">
                        <a:schemeClr val="accent4">
                          <a:lumMod val="75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c:spPr>
            </c:marker>
            <c:bubble3D val="0"/>
          </c:dPt>
          <c:dPt>
            <c:idx val="2"/>
            <c:marker>
              <c:spPr>
                <a:solidFill>
                  <a:srgbClr val="FF0000"/>
                </a:solidFill>
                <a:ln>
                  <a:gradFill>
                    <a:gsLst>
                      <a:gs pos="64500">
                        <a:srgbClr val="E4F7F9"/>
                      </a:gs>
                      <a:gs pos="33000">
                        <a:schemeClr val="accent4">
                          <a:lumMod val="75000"/>
                        </a:schemeClr>
                      </a:gs>
                      <a:gs pos="65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c:spPr>
            </c:marker>
            <c:bubble3D val="0"/>
          </c:dPt>
          <c:dLbls>
            <c:dLbl>
              <c:idx val="0"/>
              <c:layout>
                <c:manualLayout>
                  <c:x val="-2.6608036749649452E-2"/>
                  <c:y val="-6.4814959637282982E-2"/>
                </c:manualLayout>
              </c:layout>
              <c:spPr/>
              <c:txPr>
                <a:bodyPr/>
                <a:lstStyle/>
                <a:p>
                  <a:pPr>
                    <a:defRPr sz="1100" b="1" i="0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3172447133512439E-2"/>
                  <c:y val="-6.7442305683063045E-2"/>
                </c:manualLayout>
              </c:layout>
              <c:spPr/>
              <c:txPr>
                <a:bodyPr/>
                <a:lstStyle/>
                <a:p>
                  <a:pPr>
                    <a:defRPr sz="1100" b="1" i="0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0774743347698082E-2"/>
                  <c:y val="-5.4505465217617115E-2"/>
                </c:manualLayout>
              </c:layout>
              <c:spPr>
                <a:ln>
                  <a:solidFill>
                    <a:schemeClr val="accent1">
                      <a:lumMod val="75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1100" b="1" i="0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 (2)'!$B$3:$D$3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'торговля  (2)'!$B$5:$D$5</c:f>
              <c:numCache>
                <c:formatCode>General</c:formatCode>
                <c:ptCount val="3"/>
                <c:pt idx="0">
                  <c:v>98.4</c:v>
                </c:pt>
                <c:pt idx="1">
                  <c:v>94.6</c:v>
                </c:pt>
                <c:pt idx="2">
                  <c:v>100.3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4719536"/>
        <c:axId val="414716792"/>
      </c:lineChart>
      <c:catAx>
        <c:axId val="414718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14715616"/>
        <c:crosses val="autoZero"/>
        <c:auto val="1"/>
        <c:lblAlgn val="ctr"/>
        <c:lblOffset val="100"/>
        <c:noMultiLvlLbl val="0"/>
      </c:catAx>
      <c:valAx>
        <c:axId val="414715616"/>
        <c:scaling>
          <c:orientation val="minMax"/>
          <c:min val="8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14718752"/>
        <c:crosses val="autoZero"/>
        <c:crossBetween val="between"/>
      </c:valAx>
      <c:catAx>
        <c:axId val="4147195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14716792"/>
        <c:crosses val="autoZero"/>
        <c:auto val="1"/>
        <c:lblAlgn val="ctr"/>
        <c:lblOffset val="100"/>
        <c:noMultiLvlLbl val="0"/>
      </c:catAx>
      <c:valAx>
        <c:axId val="414716792"/>
        <c:scaling>
          <c:orientation val="minMax"/>
          <c:max val="106"/>
          <c:min val="92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14719536"/>
        <c:crosses val="max"/>
        <c:crossBetween val="between"/>
        <c:majorUnit val="2"/>
      </c:valAx>
      <c:spPr>
        <a:noFill/>
        <a:ln w="25400">
          <a:noFill/>
        </a:ln>
      </c:spPr>
    </c:plotArea>
    <c:legend>
      <c:legendPos val="b"/>
      <c:overlay val="0"/>
      <c:txPr>
        <a:bodyPr/>
        <a:lstStyle/>
        <a:p>
          <a:pPr>
            <a:defRPr sz="1000" b="1" i="0">
              <a:latin typeface="Swift ExtraBoldC" panose="020B0604020202020204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b="1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отгруженной продукции в действующих ценах, млн. рублей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0"/>
      <c:rotY val="20"/>
      <c:rAngAx val="0"/>
      <c:perspective val="0"/>
    </c:view3D>
    <c:floor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'18 пищевая'!$A$6</c:f>
              <c:strCache>
                <c:ptCount val="1"/>
                <c:pt idx="0">
                  <c:v>млн. рублей</c:v>
                </c:pt>
              </c:strCache>
            </c:strRef>
          </c:tx>
          <c:spPr>
            <a:solidFill>
              <a:srgbClr val="9B9BD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5000000000000001E-2"/>
                  <c:y val="-3.2407407407407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777777777777676E-2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5000000000000001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'18 пищевая'!$B$5:$D$5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'18 пищевая'!$B$6:$D$6</c:f>
              <c:numCache>
                <c:formatCode>General</c:formatCode>
                <c:ptCount val="3"/>
                <c:pt idx="0">
                  <c:v>6053.5</c:v>
                </c:pt>
                <c:pt idx="1">
                  <c:v>5934.7</c:v>
                </c:pt>
                <c:pt idx="2">
                  <c:v>6297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265296152"/>
        <c:axId val="265296544"/>
        <c:axId val="0"/>
      </c:bar3DChart>
      <c:catAx>
        <c:axId val="265296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65296544"/>
        <c:crosses val="autoZero"/>
        <c:auto val="1"/>
        <c:lblAlgn val="ctr"/>
        <c:lblOffset val="100"/>
        <c:noMultiLvlLbl val="0"/>
      </c:catAx>
      <c:valAx>
        <c:axId val="2652965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2D86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5296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002D86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производства пищевых продуктов,%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002D86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'18 пищевая'!$A$8</c:f>
              <c:strCache>
                <c:ptCount val="1"/>
              </c:strCache>
            </c:strRef>
          </c:tx>
          <c:spPr>
            <a:solidFill>
              <a:srgbClr val="487DE6">
                <a:alpha val="76000"/>
              </a:srgbClr>
            </a:solidFill>
            <a:ln>
              <a:solidFill>
                <a:srgbClr val="000000">
                  <a:lumMod val="15000"/>
                  <a:lumOff val="85000"/>
                </a:srgbClr>
              </a:solidFill>
            </a:ln>
            <a:effectLst/>
            <a:scene3d>
              <a:camera prst="orthographicFront"/>
              <a:lightRig rig="freezing" dir="t"/>
            </a:scene3d>
            <a:sp3d>
              <a:bevelT/>
              <a:contourClr>
                <a:srgbClr val="000000">
                  <a:lumMod val="15000"/>
                  <a:lumOff val="85000"/>
                </a:srgbClr>
              </a:contourClr>
            </a:sp3d>
          </c:spPr>
          <c:invertIfNegative val="0"/>
          <c:dLbls>
            <c:dLbl>
              <c:idx val="0"/>
              <c:layout>
                <c:manualLayout>
                  <c:x val="0.36767423497019258"/>
                  <c:y val="-5.1250142756921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35936996146945255"/>
                  <c:y val="-7.1419656404483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3183059375077516"/>
                  <c:y val="-8.2880589953175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'18 пищевая'!$B$7:$D$7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'18 пищевая'!$B$8:$D$8</c:f>
              <c:numCache>
                <c:formatCode>General</c:formatCode>
                <c:ptCount val="3"/>
                <c:pt idx="0">
                  <c:v>105.3</c:v>
                </c:pt>
                <c:pt idx="1">
                  <c:v>99.4</c:v>
                </c:pt>
                <c:pt idx="2">
                  <c:v>106.4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514824840"/>
        <c:axId val="514827976"/>
        <c:axId val="0"/>
      </c:bar3DChart>
      <c:catAx>
        <c:axId val="514824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4827976"/>
        <c:crosses val="autoZero"/>
        <c:auto val="1"/>
        <c:lblAlgn val="ctr"/>
        <c:lblOffset val="100"/>
        <c:noMultiLvlLbl val="0"/>
      </c:catAx>
      <c:valAx>
        <c:axId val="514827976"/>
        <c:scaling>
          <c:orientation val="minMax"/>
          <c:min val="7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4824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dirty="0">
                <a:solidFill>
                  <a:srgbClr val="002D86"/>
                </a:solidFill>
              </a:rPr>
              <a:t>Объем налоговых поступлений в </a:t>
            </a:r>
            <a:r>
              <a:rPr lang="ru-RU" sz="1200" dirty="0" smtClean="0">
                <a:solidFill>
                  <a:srgbClr val="002D86"/>
                </a:solidFill>
              </a:rPr>
              <a:t>консолидированный </a:t>
            </a:r>
            <a:r>
              <a:rPr lang="ru-RU" sz="1200" dirty="0">
                <a:solidFill>
                  <a:srgbClr val="002D86"/>
                </a:solidFill>
              </a:rPr>
              <a:t>бюджет Сахалинской </a:t>
            </a:r>
            <a:r>
              <a:rPr lang="ru-RU" sz="1200" dirty="0" smtClean="0">
                <a:solidFill>
                  <a:srgbClr val="002D86"/>
                </a:solidFill>
              </a:rPr>
              <a:t>области, </a:t>
            </a:r>
            <a:endParaRPr lang="ru-RU" sz="1200" dirty="0">
              <a:solidFill>
                <a:srgbClr val="002D86"/>
              </a:solidFill>
            </a:endParaRPr>
          </a:p>
          <a:p>
            <a:pPr>
              <a:defRPr>
                <a:solidFill>
                  <a:srgbClr val="002D86"/>
                </a:solidFill>
              </a:defRPr>
            </a:pPr>
            <a:r>
              <a:rPr lang="ru-RU" sz="1200" dirty="0">
                <a:solidFill>
                  <a:srgbClr val="002D86"/>
                </a:solidFill>
              </a:rPr>
              <a:t>млн. рублей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8286721662101038E-2"/>
          <c:y val="0.20133542034552174"/>
          <c:w val="0.94342655667579789"/>
          <c:h val="0.6441161074159894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'18 пищевая'!$A$11</c:f>
              <c:strCache>
                <c:ptCount val="1"/>
                <c:pt idx="0">
                  <c:v>млн. рублей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relaxedInset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Pt>
            <c:idx val="1"/>
            <c:invertIfNegative val="0"/>
            <c:bubble3D val="0"/>
            <c:spPr>
              <a:solidFill>
                <a:srgbClr val="9B9BD9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Pt>
            <c:idx val="2"/>
            <c:invertIfNegative val="0"/>
            <c:bubble3D val="0"/>
            <c:spPr>
              <a:solidFill>
                <a:srgbClr val="1DA2D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Lbls>
            <c:dLbl>
              <c:idx val="0"/>
              <c:layout>
                <c:manualLayout>
                  <c:x val="3.1586771695378935E-2"/>
                  <c:y val="-6.5335495405488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1713349206564543E-2"/>
                  <c:y val="-3.8078374252878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3429761964301224E-2"/>
                  <c:y val="-4.51977474245048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'18 пищевая'!$B$10:$D$10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'18 пищевая'!$B$11:$D$11</c:f>
              <c:numCache>
                <c:formatCode>General</c:formatCode>
                <c:ptCount val="3"/>
                <c:pt idx="0">
                  <c:v>443.5</c:v>
                </c:pt>
                <c:pt idx="1">
                  <c:v>455.9</c:v>
                </c:pt>
                <c:pt idx="2">
                  <c:v>553.29999999999995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14826408"/>
        <c:axId val="514829936"/>
        <c:axId val="0"/>
      </c:bar3DChart>
      <c:catAx>
        <c:axId val="514826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4829936"/>
        <c:crosses val="autoZero"/>
        <c:auto val="1"/>
        <c:lblAlgn val="ctr"/>
        <c:lblOffset val="100"/>
        <c:noMultiLvlLbl val="0"/>
      </c:catAx>
      <c:valAx>
        <c:axId val="514829936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14826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013648293963255"/>
          <c:y val="6.9378105950509583E-2"/>
          <c:w val="0.86486351706036746"/>
          <c:h val="0.6578208405767460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пищевая!$A$4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4.4444444444444446E-2"/>
                  <c:y val="-4.7619047619047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3333333333333333E-2"/>
                  <c:y val="-4.3290043290043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пищевая!$B$3:$C$3</c:f>
              <c:strCache>
                <c:ptCount val="2"/>
                <c:pt idx="0">
                  <c:v>Молоко жидкое обработанное, включая молоко для детского питания </c:v>
                </c:pt>
                <c:pt idx="1">
                  <c:v>Хлеб и хлебобулочные изделия</c:v>
                </c:pt>
              </c:strCache>
            </c:strRef>
          </c:cat>
          <c:val>
            <c:numRef>
              <c:f>пищевая!$B$4:$C$4</c:f>
              <c:numCache>
                <c:formatCode>General</c:formatCode>
                <c:ptCount val="2"/>
                <c:pt idx="0">
                  <c:v>14507.3</c:v>
                </c:pt>
                <c:pt idx="1">
                  <c:v>17919.599999999999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пищевая!$A$5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4.1666666666666664E-2"/>
                  <c:y val="-5.1948051948051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2222222222222118E-2"/>
                  <c:y val="-3.0303030303030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пищевая!$B$3:$C$3</c:f>
              <c:strCache>
                <c:ptCount val="2"/>
                <c:pt idx="0">
                  <c:v>Молоко жидкое обработанное, включая молоко для детского питания </c:v>
                </c:pt>
                <c:pt idx="1">
                  <c:v>Хлеб и хлебобулочные изделия</c:v>
                </c:pt>
              </c:strCache>
            </c:strRef>
          </c:cat>
          <c:val>
            <c:numRef>
              <c:f>пищевая!$B$5:$C$5</c:f>
              <c:numCache>
                <c:formatCode>General</c:formatCode>
                <c:ptCount val="2"/>
                <c:pt idx="0">
                  <c:v>14870</c:v>
                </c:pt>
                <c:pt idx="1">
                  <c:v>17326.900000000001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14823272"/>
        <c:axId val="514824056"/>
        <c:axId val="0"/>
      </c:bar3DChart>
      <c:catAx>
        <c:axId val="514823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4824056"/>
        <c:crosses val="autoZero"/>
        <c:auto val="1"/>
        <c:lblAlgn val="ctr"/>
        <c:lblOffset val="100"/>
        <c:noMultiLvlLbl val="0"/>
      </c:catAx>
      <c:valAx>
        <c:axId val="514824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514823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578499562554675"/>
          <c:y val="0.88147704490952816"/>
          <c:w val="0.20842979002624673"/>
          <c:h val="6.68031704402523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пищевая!$A$10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1.1111111111111086E-2"/>
                  <c:y val="-3.2394359810361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111111111111112E-2"/>
                  <c:y val="-1.7996866561311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6666666666666666E-2"/>
                  <c:y val="-2.1596239873574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пищевая!$B$9:$D$9</c:f>
              <c:strCache>
                <c:ptCount val="3"/>
                <c:pt idx="0">
                  <c:v>Кондитерские изделия</c:v>
                </c:pt>
                <c:pt idx="1">
                  <c:v>Сыры, продукты сырные, творог, масло сливочное</c:v>
                </c:pt>
                <c:pt idx="2">
                  <c:v>Мясо и субпродукты пищевые животных и птицы</c:v>
                </c:pt>
              </c:strCache>
            </c:strRef>
          </c:cat>
          <c:val>
            <c:numRef>
              <c:f>пищевая!$B$10:$D$10</c:f>
              <c:numCache>
                <c:formatCode>General</c:formatCode>
                <c:ptCount val="3"/>
                <c:pt idx="0">
                  <c:v>3209.9</c:v>
                </c:pt>
                <c:pt idx="1">
                  <c:v>1437.7</c:v>
                </c:pt>
                <c:pt idx="2">
                  <c:v>4190.8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пищевая!$A$11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2.5000000000000001E-2"/>
                  <c:y val="-2.8794986498098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6111111111111011E-2"/>
                  <c:y val="-3.2394359810361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9444444444444344E-2"/>
                  <c:y val="-2.5195613185836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пищевая!$B$9:$D$9</c:f>
              <c:strCache>
                <c:ptCount val="3"/>
                <c:pt idx="0">
                  <c:v>Кондитерские изделия</c:v>
                </c:pt>
                <c:pt idx="1">
                  <c:v>Сыры, продукты сырные, творог, масло сливочное</c:v>
                </c:pt>
                <c:pt idx="2">
                  <c:v>Мясо и субпродукты пищевые животных и птицы</c:v>
                </c:pt>
              </c:strCache>
            </c:strRef>
          </c:cat>
          <c:val>
            <c:numRef>
              <c:f>пищевая!$B$11:$D$11</c:f>
              <c:numCache>
                <c:formatCode>General</c:formatCode>
                <c:ptCount val="3"/>
                <c:pt idx="0">
                  <c:v>3483.1</c:v>
                </c:pt>
                <c:pt idx="1">
                  <c:v>1423.1</c:v>
                </c:pt>
                <c:pt idx="2">
                  <c:v>7072.7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14828368"/>
        <c:axId val="514828760"/>
        <c:axId val="0"/>
      </c:bar3DChart>
      <c:catAx>
        <c:axId val="51482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4828760"/>
        <c:crosses val="autoZero"/>
        <c:auto val="1"/>
        <c:lblAlgn val="ctr"/>
        <c:lblOffset val="100"/>
        <c:noMultiLvlLbl val="0"/>
      </c:catAx>
      <c:valAx>
        <c:axId val="514828760"/>
        <c:scaling>
          <c:orientation val="minMax"/>
          <c:max val="4600"/>
          <c:min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514828368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200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Выпуск новых видов продукции</a:t>
            </a:r>
            <a:r>
              <a:rPr lang="ru-RU" sz="12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шт.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687224442837254E-2"/>
          <c:y val="9.8772722885071051E-2"/>
          <c:w val="0.93165398525588572"/>
          <c:h val="0.7843873449398154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Лист1!$A$84</c:f>
              <c:strCache>
                <c:ptCount val="1"/>
                <c:pt idx="0">
                  <c:v>Выпуск новых видов продукции, шт.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Лист1!$B$82:$D$83</c:f>
              <c:strCache>
                <c:ptCount val="2"/>
                <c:pt idx="0">
                  <c:v>2017</c:v>
                </c:pt>
                <c:pt idx="1">
                  <c:v>2018</c:v>
                </c:pt>
              </c:strCache>
            </c:strRef>
          </c:cat>
          <c:val>
            <c:numRef>
              <c:f>Лист1!$B$84:$D$84</c:f>
              <c:numCache>
                <c:formatCode>General</c:formatCode>
                <c:ptCount val="3"/>
                <c:pt idx="0">
                  <c:v>253</c:v>
                </c:pt>
                <c:pt idx="1">
                  <c:v>187</c:v>
                </c:pt>
              </c:numCache>
            </c:numRef>
          </c:val>
        </c:ser>
        <c:ser>
          <c:idx val="1"/>
          <c:order val="1"/>
          <c:tx>
            <c:strRef>
              <c:f>Лист1!$A$85</c:f>
              <c:strCache>
                <c:ptCount val="1"/>
                <c:pt idx="0">
                  <c:v>в том числе обогащенных микронутриентами, и диетических пищевых продуктов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5778237900366524E-3"/>
                  <c:y val="-1.47552308850818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8.1569650559845934E-4"/>
                  <c:y val="-8.16972810155178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857829292198751E-2"/>
                  <c:y val="-1.9966334977455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Лист1!$B$82:$D$83</c:f>
              <c:strCache>
                <c:ptCount val="2"/>
                <c:pt idx="0">
                  <c:v>2017</c:v>
                </c:pt>
                <c:pt idx="1">
                  <c:v>2018</c:v>
                </c:pt>
              </c:strCache>
            </c:strRef>
          </c:cat>
          <c:val>
            <c:numRef>
              <c:f>Лист1!$B$85:$D$85</c:f>
              <c:numCache>
                <c:formatCode>General</c:formatCode>
                <c:ptCount val="3"/>
                <c:pt idx="0">
                  <c:v>27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414712480"/>
        <c:axId val="414716400"/>
        <c:axId val="0"/>
      </c:bar3DChart>
      <c:catAx>
        <c:axId val="4147124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14716400"/>
        <c:crosses val="autoZero"/>
        <c:auto val="1"/>
        <c:lblAlgn val="ctr"/>
        <c:lblOffset val="100"/>
        <c:noMultiLvlLbl val="0"/>
      </c:catAx>
      <c:valAx>
        <c:axId val="4147164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4712480"/>
        <c:crosses val="autoZero"/>
        <c:crossBetween val="between"/>
      </c:valAx>
    </c:plotArea>
    <c:legend>
      <c:legendPos val="l"/>
      <c:legendEntry>
        <c:idx val="0"/>
        <c:txPr>
          <a:bodyPr/>
          <a:lstStyle/>
          <a:p>
            <a:pPr>
              <a:defRPr sz="900" b="1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900" b="1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7692404216991764"/>
          <c:y val="0.54278008272304901"/>
          <c:w val="0.29599067365530812"/>
          <c:h val="0.31075372317465633"/>
        </c:manualLayout>
      </c:layout>
      <c:overlay val="0"/>
      <c:txPr>
        <a:bodyPr/>
        <a:lstStyle/>
        <a:p>
          <a:pPr>
            <a:defRPr sz="900" b="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 b="1" i="1">
          <a:solidFill>
            <a:srgbClr val="002060"/>
          </a:solidFill>
          <a:effectLst/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tx>
        <c:rich>
          <a:bodyPr/>
          <a:lstStyle/>
          <a:p>
            <a:pPr>
              <a:defRPr sz="1200" i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производства специализированных видов хлебобулочных изделий</a:t>
            </a:r>
            <a:r>
              <a:rPr lang="ru-RU" sz="1200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</a:p>
        </c:rich>
      </c:tx>
      <c:layout>
        <c:manualLayout>
          <c:xMode val="edge"/>
          <c:yMode val="edge"/>
          <c:x val="0.14409101507850147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6544340679269954E-2"/>
          <c:y val="0.18071625921345719"/>
          <c:w val="0.80729372187478821"/>
          <c:h val="0.698674191027955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'[Диаграмма 2 в Microsoft PowerPoint]Лист1'!$A$94</c:f>
              <c:strCache>
                <c:ptCount val="1"/>
                <c:pt idx="0">
                  <c:v>Объем производства специализированных видов хлебобулочных изделий, тонн</c:v>
                </c:pt>
              </c:strCache>
            </c:strRef>
          </c:tx>
          <c:spPr>
            <a:gradFill>
              <a:gsLst>
                <a:gs pos="1000">
                  <a:schemeClr val="accent6">
                    <a:lumMod val="60000"/>
                    <a:lumOff val="4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2.7366439601051142E-2"/>
                  <c:y val="-1.5270875863413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999263519807343E-2"/>
                  <c:y val="-2.4521109377825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'[Диаграмма 2 в Microsoft PowerPoint]Лист1'!$B$93:$C$93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'[Диаграмма 2 в Microsoft PowerPoint]Лист1'!$B$94:$C$94</c:f>
              <c:numCache>
                <c:formatCode>#,##0.0</c:formatCode>
                <c:ptCount val="2"/>
                <c:pt idx="0">
                  <c:v>285.14999999999998</c:v>
                </c:pt>
                <c:pt idx="1">
                  <c:v>410.01499999999999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14719928"/>
        <c:axId val="414714832"/>
        <c:axId val="0"/>
      </c:bar3DChart>
      <c:catAx>
        <c:axId val="414719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14714832"/>
        <c:crosses val="autoZero"/>
        <c:auto val="1"/>
        <c:lblAlgn val="ctr"/>
        <c:lblOffset val="100"/>
        <c:noMultiLvlLbl val="0"/>
      </c:catAx>
      <c:valAx>
        <c:axId val="414714832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41471992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9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3104604799806128"/>
          <c:y val="0.53353256702620788"/>
          <c:w val="0.26579022627716858"/>
          <c:h val="0.30895679168616969"/>
        </c:manualLayout>
      </c:layout>
      <c:overlay val="0"/>
      <c:txPr>
        <a:bodyPr/>
        <a:lstStyle/>
        <a:p>
          <a:pPr>
            <a:defRPr sz="900" b="1" i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Среднемесячный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товарооборот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7021251491115748"/>
          <c:y val="1.8594173142498227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7832938459653813E-2"/>
          <c:y val="0.2640755199717682"/>
          <c:w val="0.9859863892385845"/>
          <c:h val="0.48298671186281084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1DA2D1"/>
            </a:solidFill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</c:dPt>
          <c:dPt>
            <c:idx val="1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</c:dPt>
          <c:dPt>
            <c:idx val="2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</c:dPt>
          <c:dPt>
            <c:idx val="3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</c:dPt>
          <c:dPt>
            <c:idx val="4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</c:dPt>
          <c:dPt>
            <c:idx val="5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</c:dPt>
          <c:dPt>
            <c:idx val="6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</c:dPt>
          <c:dPt>
            <c:idx val="7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</c:dPt>
          <c:dPt>
            <c:idx val="8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slope"/>
              </a:sp3d>
            </c:spPr>
          </c:dPt>
          <c:dLbls>
            <c:dLbl>
              <c:idx val="0"/>
              <c:layout>
                <c:manualLayout>
                  <c:x val="7.9810677970087677E-3"/>
                  <c:y val="-6.496589360131066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916559149551104E-2"/>
                  <c:y val="-7.116395131547674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491293343724176E-2"/>
                  <c:y val="-6.496589360131066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588874553273471E-2"/>
                  <c:y val="-5.719977608906462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4381208251800084E-2"/>
                  <c:y val="-5.8767835887144654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3093841154713454E-2"/>
                  <c:y val="-5.8767835887144654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1916559149551198E-2"/>
                  <c:y val="-6.339783380323070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0592497021823298E-2"/>
                  <c:y val="-5.2569778172978518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1.1843169088268187E-2"/>
                  <c:y val="-6.339783380323076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ДФО!$A$23:$A$31</c:f>
              <c:strCache>
                <c:ptCount val="9"/>
                <c:pt idx="0">
                  <c:v>Сахалинская область</c:v>
                </c:pt>
                <c:pt idx="1">
                  <c:v>Хабаровский край</c:v>
                </c:pt>
                <c:pt idx="2">
                  <c:v>Республика Саха (Якутия)</c:v>
                </c:pt>
                <c:pt idx="3">
                  <c:v>Магаданская область</c:v>
                </c:pt>
                <c:pt idx="4">
                  <c:v>Амурская область</c:v>
                </c:pt>
                <c:pt idx="5">
                  <c:v>Приморский край</c:v>
                </c:pt>
                <c:pt idx="6">
                  <c:v>Чукотский АО</c:v>
                </c:pt>
                <c:pt idx="7">
                  <c:v>Камчатский край</c:v>
                </c:pt>
                <c:pt idx="8">
                  <c:v>Еврейский АО</c:v>
                </c:pt>
              </c:strCache>
            </c:strRef>
          </c:cat>
          <c:val>
            <c:numRef>
              <c:f>ДФО!$B$23:$B$31</c:f>
              <c:numCache>
                <c:formatCode>0</c:formatCode>
                <c:ptCount val="9"/>
                <c:pt idx="0">
                  <c:v>25529.1</c:v>
                </c:pt>
                <c:pt idx="1">
                  <c:v>20380</c:v>
                </c:pt>
                <c:pt idx="2">
                  <c:v>19715.2</c:v>
                </c:pt>
                <c:pt idx="3">
                  <c:v>18388.400000000001</c:v>
                </c:pt>
                <c:pt idx="4">
                  <c:v>17859.2</c:v>
                </c:pt>
                <c:pt idx="5">
                  <c:v>17463.2</c:v>
                </c:pt>
                <c:pt idx="6">
                  <c:v>16036.8</c:v>
                </c:pt>
                <c:pt idx="7">
                  <c:v>14964.6</c:v>
                </c:pt>
                <c:pt idx="8">
                  <c:v>12442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gapDepth val="0"/>
        <c:shape val="cylinder"/>
        <c:axId val="416801528"/>
        <c:axId val="416801920"/>
        <c:axId val="0"/>
      </c:bar3DChart>
      <c:catAx>
        <c:axId val="416801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416801920"/>
        <c:crosses val="autoZero"/>
        <c:auto val="1"/>
        <c:lblAlgn val="ctr"/>
        <c:lblOffset val="100"/>
        <c:noMultiLvlLbl val="0"/>
      </c:catAx>
      <c:valAx>
        <c:axId val="416801920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16801528"/>
        <c:crosses val="autoZero"/>
        <c:crossBetween val="between"/>
      </c:valAx>
      <c:spPr>
        <a:noFill/>
        <a:ln w="12700">
          <a:noFill/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3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498949992227049E-2"/>
          <c:y val="6.3459847818034501E-2"/>
          <c:w val="0.82683176277992321"/>
          <c:h val="0.6769323326771653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 предприятий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1.1223499002194326E-2"/>
                  <c:y val="-3.22929690128326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5653712005015605E-2"/>
                  <c:y val="-2.9808894473384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8860426005642554E-2"/>
                  <c:y val="-2.2356670855038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405035500470213E-2"/>
                  <c:y val="-1.2420372697243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 baseline="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298.2</c:v>
                </c:pt>
                <c:pt idx="1">
                  <c:v>321.3</c:v>
                </c:pt>
                <c:pt idx="2">
                  <c:v>171.1</c:v>
                </c:pt>
                <c:pt idx="3">
                  <c:v>334.18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 из бюджета Сахалинской области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3.2067140006269507E-2"/>
                  <c:y val="-2.2356670855038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5273854006896456E-2"/>
                  <c:y val="-1.9872596315589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8480568007523405E-2"/>
                  <c:y val="-2.2356670855038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5273854006896456E-2"/>
                  <c:y val="-1.7388521776140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 baseline="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123</c:v>
                </c:pt>
                <c:pt idx="1">
                  <c:v>125.6</c:v>
                </c:pt>
                <c:pt idx="2">
                  <c:v>64.349999999999994</c:v>
                </c:pt>
                <c:pt idx="3">
                  <c:v>170.548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17495856"/>
        <c:axId val="517497032"/>
        <c:axId val="0"/>
      </c:bar3DChart>
      <c:catAx>
        <c:axId val="517495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 i="1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517497032"/>
        <c:crosses val="autoZero"/>
        <c:auto val="1"/>
        <c:lblAlgn val="ctr"/>
        <c:lblOffset val="100"/>
        <c:noMultiLvlLbl val="0"/>
      </c:catAx>
      <c:valAx>
        <c:axId val="517497032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51749585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="1" i="1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 i="1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3.4773404625066333E-2"/>
          <c:y val="0.86934793307086622"/>
          <c:w val="0.92193595636646986"/>
          <c:h val="0.12692913385826771"/>
        </c:manualLayout>
      </c:layout>
      <c:overlay val="0"/>
      <c:txPr>
        <a:bodyPr/>
        <a:lstStyle/>
        <a:p>
          <a:pPr>
            <a:defRPr b="1" i="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 w="165100" prst="coolSlant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Среднемесячный объем бытовых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4781630979323547"/>
          <c:y val="6.4962180813430567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9980249558645958E-2"/>
          <c:y val="0.28418401394477888"/>
          <c:w val="0.96001975044135401"/>
          <c:h val="0.52295264176336287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2D6AE3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58750" h="127000" prst="angle"/>
              <a:contourClr>
                <a:srgbClr val="000000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8750" h="127000" prst="angle"/>
                <a:contourClr>
                  <a:srgbClr val="000000"/>
                </a:contourClr>
              </a:sp3d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8750" h="1270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4.685002558515396E-3"/>
                  <c:y val="-8.082994807592587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972268288113973E-3"/>
                  <c:y val="-5.508474576271186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0863148214675255E-2"/>
                  <c:y val="-7.738147049567796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0245921580489434E-2"/>
                  <c:y val="-9.646682423731120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2614981141592445E-2"/>
                  <c:y val="-9.671233090728112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3902348238679077E-2"/>
                  <c:y val="-0.10355303948416816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5189715335765517E-2"/>
                  <c:y val="-6.836746991985329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6682757065922114E-2"/>
                  <c:y val="-7.9837653134785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1.1944739311203864E-2"/>
                  <c:y val="-7.983765313478545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ДФО!$A$50:$A$58</c:f>
              <c:strCache>
                <c:ptCount val="9"/>
                <c:pt idx="0">
                  <c:v>Чукотский АО</c:v>
                </c:pt>
                <c:pt idx="1">
                  <c:v>Сахалинская область</c:v>
                </c:pt>
                <c:pt idx="2">
                  <c:v>Республика Саха (Якутия)</c:v>
                </c:pt>
                <c:pt idx="3">
                  <c:v>Приморский край</c:v>
                </c:pt>
                <c:pt idx="4">
                  <c:v>Магаданская область</c:v>
                </c:pt>
                <c:pt idx="5">
                  <c:v>Хабаровский край</c:v>
                </c:pt>
                <c:pt idx="6">
                  <c:v>Еврейский АО</c:v>
                </c:pt>
                <c:pt idx="7">
                  <c:v>Камчатский край</c:v>
                </c:pt>
                <c:pt idx="8">
                  <c:v>Амурская область</c:v>
                </c:pt>
              </c:strCache>
            </c:strRef>
          </c:cat>
          <c:val>
            <c:numRef>
              <c:f>ДФО!$B$50:$B$58</c:f>
              <c:numCache>
                <c:formatCode>0</c:formatCode>
                <c:ptCount val="9"/>
                <c:pt idx="0">
                  <c:v>1883.7</c:v>
                </c:pt>
                <c:pt idx="1">
                  <c:v>1113.8</c:v>
                </c:pt>
                <c:pt idx="2">
                  <c:v>736.7</c:v>
                </c:pt>
                <c:pt idx="3">
                  <c:v>674.2</c:v>
                </c:pt>
                <c:pt idx="4">
                  <c:v>577.6</c:v>
                </c:pt>
                <c:pt idx="5">
                  <c:v>555.6</c:v>
                </c:pt>
                <c:pt idx="6">
                  <c:v>477.2</c:v>
                </c:pt>
                <c:pt idx="7">
                  <c:v>421.3</c:v>
                </c:pt>
                <c:pt idx="8">
                  <c:v>397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0"/>
        <c:shape val="cylinder"/>
        <c:axId val="414713264"/>
        <c:axId val="308317544"/>
        <c:axId val="0"/>
      </c:bar3DChart>
      <c:catAx>
        <c:axId val="414713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 b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308317544"/>
        <c:crosses val="autoZero"/>
        <c:auto val="1"/>
        <c:lblAlgn val="ctr"/>
        <c:lblOffset val="100"/>
        <c:noMultiLvlLbl val="0"/>
      </c:catAx>
      <c:valAx>
        <c:axId val="308317544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147132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Среднемесячный оборот общественного питания </a:t>
            </a:r>
            <a:endParaRPr lang="en-US" sz="14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783825787033764"/>
          <c:y val="0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744666012669034E-3"/>
          <c:y val="0.29068627450980394"/>
          <c:w val="0.98078508653893459"/>
          <c:h val="0.49338759125697523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B087ED"/>
            </a:solidFill>
            <a:scene3d>
              <a:camera prst="orthographicFront"/>
              <a:lightRig rig="threePt" dir="t"/>
            </a:scene3d>
            <a:sp3d>
              <a:bevelT w="139700" prst="cross"/>
            </a:sp3d>
          </c:spPr>
          <c:invertIfNegative val="0"/>
          <c:dPt>
            <c:idx val="0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39700" prst="cross"/>
              </a:sp3d>
            </c:spPr>
          </c:dPt>
          <c:dLbls>
            <c:dLbl>
              <c:idx val="0"/>
              <c:layout>
                <c:manualLayout>
                  <c:x val="6.0140624105739096E-3"/>
                  <c:y val="-4.716763454007809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885803092585672E-3"/>
                  <c:y val="-6.241814211804932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432634589422724E-2"/>
                  <c:y val="-8.428631274746495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0290312860860528E-2"/>
                  <c:y val="-5.861899074491736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4566563311147246E-2"/>
                  <c:y val="-4.77123292982421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9.2220393020304142E-3"/>
                  <c:y val="-2.776430225641700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8.9541818585813695E-3"/>
                  <c:y val="-7.580335384449532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1760372584864211E-2"/>
                  <c:y val="-6.4623872193427218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1.4298705867698104E-2"/>
                  <c:y val="-7.8009083919873129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ДФО!$A$36:$A$44</c:f>
              <c:strCache>
                <c:ptCount val="9"/>
                <c:pt idx="0">
                  <c:v>Республика Саха (Якутия)</c:v>
                </c:pt>
                <c:pt idx="1">
                  <c:v>Камчатский край</c:v>
                </c:pt>
                <c:pt idx="2">
                  <c:v>Сахалинская область</c:v>
                </c:pt>
                <c:pt idx="3">
                  <c:v>Магаданская область</c:v>
                </c:pt>
                <c:pt idx="4">
                  <c:v>Чукотский АО</c:v>
                </c:pt>
                <c:pt idx="5">
                  <c:v>Хабаровский край</c:v>
                </c:pt>
                <c:pt idx="6">
                  <c:v>Приморский край</c:v>
                </c:pt>
                <c:pt idx="7">
                  <c:v>Амурская область</c:v>
                </c:pt>
                <c:pt idx="8">
                  <c:v>Еврейский АО</c:v>
                </c:pt>
              </c:strCache>
            </c:strRef>
          </c:cat>
          <c:val>
            <c:numRef>
              <c:f>ДФО!$B$36:$B$44</c:f>
              <c:numCache>
                <c:formatCode>0</c:formatCode>
                <c:ptCount val="9"/>
                <c:pt idx="0">
                  <c:v>1631</c:v>
                </c:pt>
                <c:pt idx="1">
                  <c:v>1580</c:v>
                </c:pt>
                <c:pt idx="2">
                  <c:v>1530</c:v>
                </c:pt>
                <c:pt idx="3">
                  <c:v>1487.1</c:v>
                </c:pt>
                <c:pt idx="4">
                  <c:v>1160.8</c:v>
                </c:pt>
                <c:pt idx="5">
                  <c:v>1135</c:v>
                </c:pt>
                <c:pt idx="6">
                  <c:v>784.9</c:v>
                </c:pt>
                <c:pt idx="7">
                  <c:v>649</c:v>
                </c:pt>
                <c:pt idx="8">
                  <c:v>447.2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0"/>
        <c:shape val="cylinder"/>
        <c:axId val="265298896"/>
        <c:axId val="265298112"/>
        <c:axId val="0"/>
      </c:bar3DChart>
      <c:catAx>
        <c:axId val="26529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265298112"/>
        <c:crosses val="autoZero"/>
        <c:auto val="1"/>
        <c:lblAlgn val="ctr"/>
        <c:lblOffset val="100"/>
        <c:noMultiLvlLbl val="0"/>
      </c:catAx>
      <c:valAx>
        <c:axId val="265298112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652988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defRPr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физического объёма оборота</a:t>
            </a:r>
            <a:r>
              <a:rPr lang="ru-RU" sz="11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розничной торговли по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продовольственным и непродовольственным товарам, %</a:t>
            </a:r>
          </a:p>
        </c:rich>
      </c:tx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7.6051898741415491E-2"/>
          <c:y val="0.29472183929531065"/>
          <c:w val="0.92796981627296593"/>
          <c:h val="0.4927690999056168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'торговля '!$A$20</c:f>
              <c:strCache>
                <c:ptCount val="1"/>
                <c:pt idx="0">
                  <c:v>Продовольственные товары</c:v>
                </c:pt>
              </c:strCache>
            </c:strRef>
          </c:tx>
          <c:spPr>
            <a:solidFill>
              <a:srgbClr val="2D2D8A">
                <a:lumMod val="40000"/>
                <a:lumOff val="6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1.5904253798340567E-2"/>
                  <c:y val="-2.7777698958801358E-2"/>
                </c:manualLayout>
              </c:layout>
              <c:spPr/>
              <c:txPr>
                <a:bodyPr/>
                <a:lstStyle/>
                <a:p>
                  <a:pPr>
                    <a:defRPr sz="1050" b="1" i="0" u="none" strike="noStrik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Times New Roman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6111111111111108E-2"/>
                  <c:y val="-2.7777777777777776E-2"/>
                </c:manualLayout>
              </c:layout>
              <c:spPr/>
              <c:txPr>
                <a:bodyPr/>
                <a:lstStyle/>
                <a:p>
                  <a:pPr>
                    <a:defRPr sz="1050" b="1" i="0" u="none" strike="noStrik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Times New Roman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7145969498910684E-3"/>
                  <c:y val="-2.40240240240240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 b="1" i="0" u="none" strike="noStrike" baseline="0">
                    <a:solidFill>
                      <a:schemeClr val="tx1"/>
                    </a:solidFill>
                    <a:latin typeface="Calibri" panose="020F0502020204030204" pitchFamily="34" charset="0"/>
                    <a:ea typeface="Times New Roman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'!$B$19:$D$19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'торговля '!$B$20:$D$20</c:f>
              <c:numCache>
                <c:formatCode>General</c:formatCode>
                <c:ptCount val="3"/>
                <c:pt idx="0">
                  <c:v>93.4</c:v>
                </c:pt>
                <c:pt idx="1">
                  <c:v>103.2</c:v>
                </c:pt>
                <c:pt idx="2">
                  <c:v>102.4</c:v>
                </c:pt>
              </c:numCache>
            </c:numRef>
          </c:val>
        </c:ser>
        <c:ser>
          <c:idx val="1"/>
          <c:order val="1"/>
          <c:tx>
            <c:strRef>
              <c:f>'торговля '!$A$21</c:f>
              <c:strCache>
                <c:ptCount val="1"/>
                <c:pt idx="0">
                  <c:v>Непродовольственные товары</c:v>
                </c:pt>
              </c:strCache>
            </c:strRef>
          </c:tx>
          <c:spPr>
            <a:solidFill>
              <a:srgbClr val="487DE6"/>
            </a:solidFill>
          </c:spPr>
          <c:invertIfNegative val="0"/>
          <c:dLbls>
            <c:dLbl>
              <c:idx val="0"/>
              <c:layout>
                <c:manualLayout>
                  <c:x val="3.6111111111111163E-2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050" b="1" i="0" u="none" strike="noStrik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Times New Roman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3333333333333333E-2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050" b="1" i="0" u="none" strike="noStrik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Times New Roman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9048656499636786E-2"/>
                  <c:y val="-2.8028028028028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 b="1" i="0" u="none" strike="noStrike" baseline="0">
                    <a:solidFill>
                      <a:schemeClr val="tx1"/>
                    </a:solidFill>
                    <a:latin typeface="Calibri" panose="020F0502020204030204" pitchFamily="34" charset="0"/>
                    <a:ea typeface="Times New Roman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'!$B$19:$D$19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'торговля '!$B$21:$D$21</c:f>
              <c:numCache>
                <c:formatCode>General</c:formatCode>
                <c:ptCount val="3"/>
                <c:pt idx="0">
                  <c:v>97.7</c:v>
                </c:pt>
                <c:pt idx="1">
                  <c:v>98.4</c:v>
                </c:pt>
                <c:pt idx="2">
                  <c:v>105.9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0889816"/>
        <c:axId val="310891384"/>
        <c:axId val="0"/>
      </c:bar3DChart>
      <c:catAx>
        <c:axId val="310889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endParaRPr lang="ru-RU"/>
          </a:p>
        </c:txPr>
        <c:crossAx val="310891384"/>
        <c:crosses val="autoZero"/>
        <c:auto val="1"/>
        <c:lblAlgn val="ctr"/>
        <c:lblOffset val="100"/>
        <c:noMultiLvlLbl val="0"/>
      </c:catAx>
      <c:valAx>
        <c:axId val="310891384"/>
        <c:scaling>
          <c:orientation val="minMax"/>
          <c:max val="105"/>
          <c:min val="3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endParaRPr lang="ru-RU"/>
          </a:p>
        </c:txPr>
        <c:crossAx val="310889816"/>
        <c:crosses val="autoZero"/>
        <c:crossBetween val="between"/>
        <c:majorUnit val="15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1.1111225475900479E-2"/>
          <c:y val="0.88879719414070579"/>
          <c:w val="0.89999988563521061"/>
          <c:h val="6.9403047180078059E-2"/>
        </c:manualLayout>
      </c:layout>
      <c:overlay val="0"/>
      <c:txPr>
        <a:bodyPr/>
        <a:lstStyle/>
        <a:p>
          <a:pPr>
            <a:defRPr sz="1100" b="1" i="0" u="none" strike="noStrike" baseline="0">
              <a:solidFill>
                <a:schemeClr val="tx1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 розничной торговли в</a:t>
            </a:r>
            <a:r>
              <a:rPr lang="ru-RU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2016-2018 </a:t>
            </a:r>
            <a:r>
              <a:rPr lang="ru-RU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гг.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8.9321226151078945E-2"/>
          <c:y val="0.15842968275614927"/>
          <c:w val="0.8251416399037077"/>
          <c:h val="0.58150339939676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'торговля '!$A$4</c:f>
              <c:strCache>
                <c:ptCount val="1"/>
                <c:pt idx="0">
                  <c:v>Оборот розничной торговли, млрд. рублей</c:v>
                </c:pt>
              </c:strCache>
            </c:strRef>
          </c:tx>
          <c:spPr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-2.7433527330822777E-3"/>
                  <c:y val="1.8778260194111249E-2"/>
                </c:manualLayout>
              </c:layout>
              <c:spPr/>
              <c:txPr>
                <a:bodyPr/>
                <a:lstStyle/>
                <a:p>
                  <a:pPr>
                    <a:defRPr sz="1100" b="1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605244996549345E-3"/>
                  <c:y val="-1.2546095289491064E-3"/>
                </c:manualLayout>
              </c:layout>
              <c:spPr/>
              <c:txPr>
                <a:bodyPr/>
                <a:lstStyle/>
                <a:p>
                  <a:pPr>
                    <a:defRPr sz="1100" b="1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2987452655374598E-3"/>
                  <c:y val="1.6052199082591291E-2"/>
                </c:manualLayout>
              </c:layout>
              <c:spPr/>
              <c:txPr>
                <a:bodyPr/>
                <a:lstStyle/>
                <a:p>
                  <a:pPr>
                    <a:defRPr sz="1100" b="1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'!$B$3:$D$3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'торговля '!$B$4:$D$4</c:f>
              <c:numCache>
                <c:formatCode>General</c:formatCode>
                <c:ptCount val="3"/>
                <c:pt idx="0">
                  <c:v>134.69999999999999</c:v>
                </c:pt>
                <c:pt idx="1">
                  <c:v>141.5</c:v>
                </c:pt>
                <c:pt idx="2">
                  <c:v>150.19999999999999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6"/>
        <c:axId val="310892168"/>
        <c:axId val="310890208"/>
      </c:barChart>
      <c:lineChart>
        <c:grouping val="stacked"/>
        <c:varyColors val="0"/>
        <c:ser>
          <c:idx val="1"/>
          <c:order val="1"/>
          <c:tx>
            <c:strRef>
              <c:f>'торговля '!$A$5</c:f>
              <c:strCache>
                <c:ptCount val="1"/>
                <c:pt idx="0">
                  <c:v>Индекс физического объема, %</c:v>
                </c:pt>
              </c:strCache>
            </c:strRef>
          </c:tx>
          <c:spPr>
            <a:ln cap="sq" cmpd="sng">
              <a:solidFill>
                <a:schemeClr val="accent1"/>
              </a:solidFill>
              <a:prstDash val="solid"/>
            </a:ln>
          </c:spPr>
          <c:marker>
            <c:symbol val="square"/>
            <c:size val="7"/>
            <c:spPr>
              <a:solidFill>
                <a:schemeClr val="tx2"/>
              </a:solidFill>
              <a:ln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c:spPr>
          </c:marker>
          <c:dPt>
            <c:idx val="1"/>
            <c:bubble3D val="0"/>
            <c:spPr>
              <a:ln cap="sq" cmpd="sng">
                <a:solidFill>
                  <a:srgbClr val="FF0000"/>
                </a:solidFill>
                <a:prstDash val="solid"/>
              </a:ln>
            </c:spPr>
          </c:dPt>
          <c:dPt>
            <c:idx val="2"/>
            <c:bubble3D val="0"/>
            <c:spPr>
              <a:ln cap="sq" cmpd="sng">
                <a:solidFill>
                  <a:srgbClr val="FF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5.0224374127147149E-2"/>
                  <c:y val="-7.3122214863328927E-2"/>
                </c:manualLayout>
              </c:layout>
              <c:spPr/>
              <c:txPr>
                <a:bodyPr/>
                <a:lstStyle/>
                <a:p>
                  <a:pPr>
                    <a:defRPr sz="1100" b="1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1770213505920459E-2"/>
                  <c:y val="-4.5950237528720204E-2"/>
                </c:manualLayout>
              </c:layout>
              <c:spPr/>
              <c:txPr>
                <a:bodyPr/>
                <a:lstStyle/>
                <a:p>
                  <a:pPr>
                    <a:defRPr sz="1100" b="1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9930932546475168E-2"/>
                  <c:y val="5.8367797483258481E-2"/>
                </c:manualLayout>
              </c:layout>
              <c:spPr/>
              <c:txPr>
                <a:bodyPr/>
                <a:lstStyle/>
                <a:p>
                  <a:pPr>
                    <a:defRPr sz="1100" b="1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'!$B$3:$D$3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'торговля '!$B$5:$D$5</c:f>
              <c:numCache>
                <c:formatCode>General</c:formatCode>
                <c:ptCount val="3"/>
                <c:pt idx="0">
                  <c:v>95.8</c:v>
                </c:pt>
                <c:pt idx="1">
                  <c:v>101</c:v>
                </c:pt>
                <c:pt idx="2">
                  <c:v>104.1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0886288"/>
        <c:axId val="310887072"/>
      </c:lineChart>
      <c:catAx>
        <c:axId val="310892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10890208"/>
        <c:crosses val="autoZero"/>
        <c:auto val="1"/>
        <c:lblAlgn val="ctr"/>
        <c:lblOffset val="100"/>
        <c:noMultiLvlLbl val="0"/>
      </c:catAx>
      <c:valAx>
        <c:axId val="310890208"/>
        <c:scaling>
          <c:orientation val="minMax"/>
          <c:min val="8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10892168"/>
        <c:crosses val="autoZero"/>
        <c:crossBetween val="between"/>
      </c:valAx>
      <c:catAx>
        <c:axId val="3108862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10887072"/>
        <c:crosses val="autoZero"/>
        <c:auto val="1"/>
        <c:lblAlgn val="ctr"/>
        <c:lblOffset val="100"/>
        <c:noMultiLvlLbl val="0"/>
      </c:catAx>
      <c:valAx>
        <c:axId val="310887072"/>
        <c:scaling>
          <c:orientation val="minMax"/>
          <c:max val="106"/>
          <c:min val="95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10886288"/>
        <c:crosses val="max"/>
        <c:crossBetween val="between"/>
        <c:majorUnit val="2"/>
      </c:valAx>
      <c:spPr>
        <a:noFill/>
        <a:ln w="25400">
          <a:noFill/>
        </a:ln>
      </c:spPr>
    </c:plotArea>
    <c:legend>
      <c:legendPos val="b"/>
      <c:overlay val="0"/>
      <c:txPr>
        <a:bodyPr/>
        <a:lstStyle/>
        <a:p>
          <a:pPr>
            <a:defRPr sz="11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товаров в обороте розничной торговли 2016-2018 годы,</a:t>
            </a:r>
            <a:r>
              <a:rPr lang="ru-RU" sz="11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%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0593172923512507"/>
          <c:y val="1.5539517932008721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7.2030183727034125E-2"/>
          <c:y val="5.5736927757003042E-2"/>
          <c:w val="0.89741426071741037"/>
          <c:h val="0.7178889851411808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'торговля '!$A$20</c:f>
              <c:strCache>
                <c:ptCount val="1"/>
                <c:pt idx="0">
                  <c:v>Продовольственные товары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-3.0314501137903684E-3"/>
                  <c:y val="5.6179427099580584E-2"/>
                </c:manualLayout>
              </c:layout>
              <c:spPr/>
              <c:txPr>
                <a:bodyPr/>
                <a:lstStyle/>
                <a:p>
                  <a:pPr>
                    <a:defRPr sz="105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3827856469555409E-3"/>
                  <c:y val="6.1426751687097492E-2"/>
                </c:manualLayout>
              </c:layout>
              <c:spPr/>
              <c:txPr>
                <a:bodyPr/>
                <a:lstStyle/>
                <a:p>
                  <a:pPr>
                    <a:defRPr sz="105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8182401268129428E-3"/>
                  <c:y val="7.3462544225236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5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'!$B$19:$D$19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'торговля '!$B$20:$D$20</c:f>
              <c:numCache>
                <c:formatCode>General</c:formatCode>
                <c:ptCount val="3"/>
                <c:pt idx="0">
                  <c:v>48.1</c:v>
                </c:pt>
                <c:pt idx="1">
                  <c:v>48.4</c:v>
                </c:pt>
                <c:pt idx="2">
                  <c:v>49.4</c:v>
                </c:pt>
              </c:numCache>
            </c:numRef>
          </c:val>
        </c:ser>
        <c:ser>
          <c:idx val="1"/>
          <c:order val="1"/>
          <c:tx>
            <c:strRef>
              <c:f>'торговля '!$A$21</c:f>
              <c:strCache>
                <c:ptCount val="1"/>
                <c:pt idx="0">
                  <c:v>Непродовольственные товары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-2.0719347334832213E-3"/>
                  <c:y val="5.7414820841051102E-2"/>
                </c:manualLayout>
              </c:layout>
              <c:spPr/>
              <c:txPr>
                <a:bodyPr/>
                <a:lstStyle/>
                <a:p>
                  <a:pPr>
                    <a:defRPr sz="105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8779906470873226E-3"/>
                  <c:y val="6.2662145428568003E-2"/>
                </c:manualLayout>
              </c:layout>
              <c:spPr/>
              <c:txPr>
                <a:bodyPr/>
                <a:lstStyle/>
                <a:p>
                  <a:pPr>
                    <a:defRPr sz="105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8182401268129428E-3"/>
                  <c:y val="3.14839475251013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5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'!$B$19:$D$19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'торговля '!$B$21:$D$21</c:f>
              <c:numCache>
                <c:formatCode>General</c:formatCode>
                <c:ptCount val="3"/>
                <c:pt idx="0">
                  <c:v>51.9</c:v>
                </c:pt>
                <c:pt idx="1">
                  <c:v>51.6</c:v>
                </c:pt>
                <c:pt idx="2">
                  <c:v>50.6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0890600"/>
        <c:axId val="310886680"/>
        <c:axId val="0"/>
      </c:bar3DChart>
      <c:catAx>
        <c:axId val="310890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10886680"/>
        <c:crosses val="autoZero"/>
        <c:auto val="1"/>
        <c:lblAlgn val="ctr"/>
        <c:lblOffset val="100"/>
        <c:noMultiLvlLbl val="0"/>
      </c:catAx>
      <c:valAx>
        <c:axId val="310886680"/>
        <c:scaling>
          <c:orientation val="minMax"/>
          <c:max val="58"/>
          <c:min val="38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10890600"/>
        <c:crosses val="autoZero"/>
        <c:crossBetween val="between"/>
        <c:majorUnit val="4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1.1111111111111112E-2"/>
          <c:y val="0.88861990290429382"/>
          <c:w val="0.81701667936669209"/>
          <c:h val="6.0801685727784022E-2"/>
        </c:manualLayout>
      </c:layout>
      <c:overlay val="0"/>
      <c:txPr>
        <a:bodyPr/>
        <a:lstStyle/>
        <a:p>
          <a:pPr>
            <a:defRPr sz="11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958346224743278"/>
          <c:y val="3.2022026194766427E-2"/>
          <c:w val="0.74910030314007359"/>
          <c:h val="0.913923423694175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'товарооборот общепит'!$B$3</c:f>
              <c:strCache>
                <c:ptCount val="1"/>
                <c:pt idx="0">
                  <c:v>в сопоставимых ценах 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0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1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2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3"/>
            <c:invertIfNegative val="0"/>
            <c:bubble3D val="0"/>
            <c:spPr>
              <a:solidFill>
                <a:schemeClr val="accent3">
                  <a:lumMod val="9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4"/>
            <c:invertIfNegative val="0"/>
            <c:bubble3D val="0"/>
            <c:spPr>
              <a:solidFill>
                <a:schemeClr val="accent3">
                  <a:lumMod val="9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5"/>
            <c:invertIfNegative val="0"/>
            <c:bubble3D val="0"/>
            <c:spPr>
              <a:solidFill>
                <a:schemeClr val="accent3">
                  <a:lumMod val="9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6"/>
            <c:invertIfNegative val="0"/>
            <c:bubble3D val="0"/>
            <c:spPr>
              <a:solidFill>
                <a:schemeClr val="accent3">
                  <a:lumMod val="9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7"/>
            <c:invertIfNegative val="0"/>
            <c:bubble3D val="0"/>
            <c:spPr>
              <a:solidFill>
                <a:schemeClr val="accent3">
                  <a:lumMod val="9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8"/>
            <c:invertIfNegative val="0"/>
            <c:bubble3D val="0"/>
            <c:spPr>
              <a:pattFill prst="wdDnDiag">
                <a:fgClr>
                  <a:schemeClr val="tx2">
                    <a:lumMod val="65000"/>
                    <a:lumOff val="35000"/>
                  </a:schemeClr>
                </a:fgClr>
                <a:bgClr>
                  <a:srgbClr val="00B050"/>
                </a:bgClr>
              </a:patt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3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'товарооборот общепит'!$A$4:$A$22</c:f>
              <c:strCache>
                <c:ptCount val="19"/>
                <c:pt idx="0">
                  <c:v>Томаринский</c:v>
                </c:pt>
                <c:pt idx="1">
                  <c:v>Поронайский </c:v>
                </c:pt>
                <c:pt idx="2">
                  <c:v>Долинский</c:v>
                </c:pt>
                <c:pt idx="3">
                  <c:v>Охинский </c:v>
                </c:pt>
                <c:pt idx="4">
                  <c:v>Южно-Курильский </c:v>
                </c:pt>
                <c:pt idx="5">
                  <c:v>А-Сахалинский</c:v>
                </c:pt>
                <c:pt idx="6">
                  <c:v>С-Курильский</c:v>
                </c:pt>
                <c:pt idx="7">
                  <c:v>Курильский</c:v>
                </c:pt>
                <c:pt idx="8">
                  <c:v>Углегорский</c:v>
                </c:pt>
                <c:pt idx="9">
                  <c:v>Невельский</c:v>
                </c:pt>
                <c:pt idx="10">
                  <c:v>Корсаковский</c:v>
                </c:pt>
                <c:pt idx="11">
                  <c:v>Холмский</c:v>
                </c:pt>
                <c:pt idx="12">
                  <c:v>Ногликский </c:v>
                </c:pt>
                <c:pt idx="13">
                  <c:v>Тымовский</c:v>
                </c:pt>
                <c:pt idx="14">
                  <c:v>Южно-Сахалинск</c:v>
                </c:pt>
                <c:pt idx="15">
                  <c:v>Анивский </c:v>
                </c:pt>
                <c:pt idx="16">
                  <c:v>Смирныховский</c:v>
                </c:pt>
                <c:pt idx="17">
                  <c:v>Макаровский</c:v>
                </c:pt>
                <c:pt idx="18">
                  <c:v>Всего по области</c:v>
                </c:pt>
              </c:strCache>
            </c:strRef>
          </c:cat>
          <c:val>
            <c:numRef>
              <c:f>'товарооборот общепит'!$B$4:$B$22</c:f>
              <c:numCache>
                <c:formatCode>0.0</c:formatCode>
                <c:ptCount val="19"/>
                <c:pt idx="0">
                  <c:v>99.7</c:v>
                </c:pt>
                <c:pt idx="1">
                  <c:v>100.7</c:v>
                </c:pt>
                <c:pt idx="2">
                  <c:v>101.5</c:v>
                </c:pt>
                <c:pt idx="3">
                  <c:v>101.7</c:v>
                </c:pt>
                <c:pt idx="4">
                  <c:v>102.1</c:v>
                </c:pt>
                <c:pt idx="5">
                  <c:v>102.2</c:v>
                </c:pt>
                <c:pt idx="6">
                  <c:v>102.2</c:v>
                </c:pt>
                <c:pt idx="7">
                  <c:v>102.5</c:v>
                </c:pt>
                <c:pt idx="8">
                  <c:v>102.6</c:v>
                </c:pt>
                <c:pt idx="9">
                  <c:v>102.8</c:v>
                </c:pt>
                <c:pt idx="10">
                  <c:v>103.2</c:v>
                </c:pt>
                <c:pt idx="11">
                  <c:v>103.3</c:v>
                </c:pt>
                <c:pt idx="12">
                  <c:v>103.6</c:v>
                </c:pt>
                <c:pt idx="13">
                  <c:v>104.1</c:v>
                </c:pt>
                <c:pt idx="14">
                  <c:v>104.9</c:v>
                </c:pt>
                <c:pt idx="15">
                  <c:v>105.6</c:v>
                </c:pt>
                <c:pt idx="16">
                  <c:v>106.1</c:v>
                </c:pt>
                <c:pt idx="17">
                  <c:v>109.4</c:v>
                </c:pt>
                <c:pt idx="18">
                  <c:v>104.1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10887856"/>
        <c:axId val="310890992"/>
      </c:barChart>
      <c:catAx>
        <c:axId val="310887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10890992"/>
        <c:crosses val="autoZero"/>
        <c:auto val="1"/>
        <c:lblAlgn val="ctr"/>
        <c:lblOffset val="100"/>
        <c:noMultiLvlLbl val="0"/>
      </c:catAx>
      <c:valAx>
        <c:axId val="310890992"/>
        <c:scaling>
          <c:orientation val="minMax"/>
          <c:max val="120"/>
          <c:min val="80"/>
        </c:scaling>
        <c:delete val="0"/>
        <c:axPos val="b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3108878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3B9D29-0344-49E9-8E51-33FFE4ABA702}" type="doc">
      <dgm:prSet loTypeId="urn:microsoft.com/office/officeart/2005/8/layout/vList2" loCatId="list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EE88264E-BB4F-477B-AFEB-77B636C1E767}">
      <dgm:prSet custT="1"/>
      <dgm:spPr>
        <a:xfrm>
          <a:off x="0" y="423"/>
          <a:ext cx="4032448" cy="865680"/>
        </a:xfrm>
        <a:prstGeom prst="snip2DiagRect">
          <a:avLst/>
        </a:prstGeom>
        <a:solidFill>
          <a:srgbClr val="9BBB59">
            <a:lumMod val="75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>
            <a:spcAft>
              <a:spcPts val="0"/>
            </a:spcAft>
          </a:pPr>
          <a:r>
            <a:rPr kumimoji="0" lang="ru-RU" sz="12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Обеспеченность посадочными местами общедоступных  </a:t>
          </a:r>
          <a:r>
            <a:rPr kumimoji="0" lang="ru-RU" sz="13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предприятий</a:t>
          </a:r>
          <a:r>
            <a:rPr kumimoji="0" lang="ru-RU" sz="12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 общественного питания по муниципальным образованиям, </a:t>
          </a:r>
        </a:p>
        <a:p>
          <a:pPr algn="ctr" rtl="0">
            <a:spcAft>
              <a:spcPts val="0"/>
            </a:spcAft>
          </a:pPr>
          <a:r>
            <a:rPr kumimoji="0" lang="ru-RU" sz="12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количество мест на 1000 жителей</a:t>
          </a:r>
          <a:endParaRPr kumimoji="0" lang="ru-RU" sz="1200" b="1" u="none" strike="noStrike" kern="1200" cap="none" spc="0" normalizeH="0" baseline="0" dirty="0">
            <a:ln>
              <a:noFill/>
            </a:ln>
            <a:solidFill>
              <a:sysClr val="window" lastClr="FFFFFF"/>
            </a:solidFill>
            <a:effectLst/>
            <a:uLnTx/>
            <a:uFillTx/>
            <a:latin typeface="Swift ExtraBoldC" panose="020A0803090405020504" pitchFamily="18" charset="0"/>
            <a:ea typeface="+mn-ea"/>
            <a:cs typeface="Times New Roman" panose="02020603050405020304" pitchFamily="18" charset="0"/>
          </a:endParaRPr>
        </a:p>
      </dgm:t>
    </dgm:pt>
    <dgm:pt modelId="{48BF1F5A-A632-45FA-BAEC-0CC9AB7D0832}" type="parTrans" cxnId="{0EF598D2-A9B8-4B0D-BBB2-317C3AFCA68F}">
      <dgm:prSet/>
      <dgm:spPr/>
      <dgm:t>
        <a:bodyPr/>
        <a:lstStyle/>
        <a:p>
          <a:endParaRPr lang="ru-RU"/>
        </a:p>
      </dgm:t>
    </dgm:pt>
    <dgm:pt modelId="{3D62547B-7BA7-494B-BE5E-528B9D926955}" type="sibTrans" cxnId="{0EF598D2-A9B8-4B0D-BBB2-317C3AFCA68F}">
      <dgm:prSet/>
      <dgm:spPr/>
      <dgm:t>
        <a:bodyPr/>
        <a:lstStyle/>
        <a:p>
          <a:endParaRPr lang="ru-RU"/>
        </a:p>
      </dgm:t>
    </dgm:pt>
    <dgm:pt modelId="{EF157730-7B8E-455B-851B-07869D939C20}" type="pres">
      <dgm:prSet presAssocID="{9F3B9D29-0344-49E9-8E51-33FFE4ABA7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93D43A-D750-4B23-B659-77523382AF32}" type="pres">
      <dgm:prSet presAssocID="{EE88264E-BB4F-477B-AFEB-77B636C1E767}" presName="parentText" presStyleLbl="node1" presStyleIdx="0" presStyleCnt="1" custScaleY="291008">
        <dgm:presLayoutVars>
          <dgm:chMax val="0"/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</dgm:ptLst>
  <dgm:cxnLst>
    <dgm:cxn modelId="{4D779FEF-6109-40D9-84C7-3E2F0E7FD84E}" type="presOf" srcId="{9F3B9D29-0344-49E9-8E51-33FFE4ABA702}" destId="{EF157730-7B8E-455B-851B-07869D939C20}" srcOrd="0" destOrd="0" presId="urn:microsoft.com/office/officeart/2005/8/layout/vList2"/>
    <dgm:cxn modelId="{EB220B6A-6BAF-4664-8DCC-2A97C5A2FF81}" type="presOf" srcId="{EE88264E-BB4F-477B-AFEB-77B636C1E767}" destId="{2493D43A-D750-4B23-B659-77523382AF32}" srcOrd="0" destOrd="0" presId="urn:microsoft.com/office/officeart/2005/8/layout/vList2"/>
    <dgm:cxn modelId="{0EF598D2-A9B8-4B0D-BBB2-317C3AFCA68F}" srcId="{9F3B9D29-0344-49E9-8E51-33FFE4ABA702}" destId="{EE88264E-BB4F-477B-AFEB-77B636C1E767}" srcOrd="0" destOrd="0" parTransId="{48BF1F5A-A632-45FA-BAEC-0CC9AB7D0832}" sibTransId="{3D62547B-7BA7-494B-BE5E-528B9D926955}"/>
    <dgm:cxn modelId="{F44116F5-A9A0-4D2F-BC4B-FEF0AD6C4338}" type="presParOf" srcId="{EF157730-7B8E-455B-851B-07869D939C20}" destId="{2493D43A-D750-4B23-B659-77523382AF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B87D97-A012-479B-81D5-65504673A47F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7C9323-29D5-42A7-B22E-A11489ADBEE4}">
      <dgm:prSet phldrT="[Текст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2016 год </a:t>
          </a:r>
          <a:endParaRPr lang="ru-RU" sz="1400" b="1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wift ExtraBoldC" panose="020B0604020202020204" charset="0"/>
          </a:endParaRPr>
        </a:p>
      </dgm:t>
    </dgm:pt>
    <dgm:pt modelId="{38E03237-DDC9-473C-8718-B274E4284208}" type="parTrans" cxnId="{D80D24F2-45EF-41C5-A129-C77647D49408}">
      <dgm:prSet/>
      <dgm:spPr/>
      <dgm:t>
        <a:bodyPr/>
        <a:lstStyle/>
        <a:p>
          <a:endParaRPr lang="ru-RU"/>
        </a:p>
      </dgm:t>
    </dgm:pt>
    <dgm:pt modelId="{6AE642A7-10E5-48C3-8564-A3B5C3B6E012}" type="sibTrans" cxnId="{D80D24F2-45EF-41C5-A129-C77647D49408}">
      <dgm:prSet/>
      <dgm:spPr/>
      <dgm:t>
        <a:bodyPr/>
        <a:lstStyle/>
        <a:p>
          <a:endParaRPr lang="ru-RU"/>
        </a:p>
      </dgm:t>
    </dgm:pt>
    <dgm:pt modelId="{DE6E7D11-ACD9-4EE3-95DB-278CD8506729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 anchor="ctr"/>
        <a:lstStyle/>
        <a:p>
          <a:pPr algn="ctr"/>
          <a:r>
            <a:rPr lang="ru-RU" sz="14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Открыто 11 новых производственных объектов</a:t>
          </a:r>
          <a:endParaRPr lang="ru-RU" sz="1400" b="1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wift ExtraBoldC" panose="020B0604020202020204" charset="0"/>
          </a:endParaRPr>
        </a:p>
      </dgm:t>
    </dgm:pt>
    <dgm:pt modelId="{3E6EF34A-B401-4D45-81F1-563A6EFA9AB7}" type="parTrans" cxnId="{4ACC262D-BA19-4A2C-8536-A2C6B19A1E20}">
      <dgm:prSet/>
      <dgm:spPr/>
      <dgm:t>
        <a:bodyPr/>
        <a:lstStyle/>
        <a:p>
          <a:endParaRPr lang="ru-RU"/>
        </a:p>
      </dgm:t>
    </dgm:pt>
    <dgm:pt modelId="{2FDB77BC-20BA-4691-94CA-B4B44CB288F5}" type="sibTrans" cxnId="{4ACC262D-BA19-4A2C-8536-A2C6B19A1E20}">
      <dgm:prSet/>
      <dgm:spPr/>
      <dgm:t>
        <a:bodyPr/>
        <a:lstStyle/>
        <a:p>
          <a:endParaRPr lang="ru-RU"/>
        </a:p>
      </dgm:t>
    </dgm:pt>
    <dgm:pt modelId="{A5AB468C-805F-4A23-93A2-D97BD214F1DE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gradFill rotWithShape="0">
          <a:gsLst>
            <a:gs pos="40000">
              <a:schemeClr val="bg1">
                <a:lumMod val="75000"/>
              </a:schemeClr>
            </a:gs>
            <a:gs pos="100000">
              <a:schemeClr val="accent3"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r>
            <a:rPr lang="ru-RU" sz="15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2017 год</a:t>
          </a:r>
          <a:endParaRPr lang="ru-RU" sz="1500" b="1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wift ExtraBoldC" panose="020B0604020202020204" charset="0"/>
          </a:endParaRPr>
        </a:p>
      </dgm:t>
    </dgm:pt>
    <dgm:pt modelId="{0D5D1F0A-7895-4D9B-BED0-3D45F5C785A5}" type="parTrans" cxnId="{14DA0CAD-CF5E-489B-99EE-F9FC3BCBC30A}">
      <dgm:prSet/>
      <dgm:spPr/>
      <dgm:t>
        <a:bodyPr/>
        <a:lstStyle/>
        <a:p>
          <a:endParaRPr lang="ru-RU"/>
        </a:p>
      </dgm:t>
    </dgm:pt>
    <dgm:pt modelId="{0A730138-2F4F-4EEB-BE1A-5E7953A598BB}" type="sibTrans" cxnId="{14DA0CAD-CF5E-489B-99EE-F9FC3BCBC30A}">
      <dgm:prSet/>
      <dgm:spPr/>
      <dgm:t>
        <a:bodyPr/>
        <a:lstStyle/>
        <a:p>
          <a:endParaRPr lang="ru-RU"/>
        </a:p>
      </dgm:t>
    </dgm:pt>
    <dgm:pt modelId="{9DDE452E-FF76-4A3E-A328-0C0186FF56F8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gradFill rotWithShape="0">
          <a:gsLst>
            <a:gs pos="40000">
              <a:schemeClr val="bg1">
                <a:lumMod val="75000"/>
              </a:schemeClr>
            </a:gs>
            <a:gs pos="100000">
              <a:schemeClr val="accent3">
                <a:tint val="50000"/>
                <a:shade val="100000"/>
                <a:satMod val="350000"/>
              </a:schemeClr>
            </a:gs>
          </a:gsLst>
        </a:gradFill>
      </dgm:spPr>
      <dgm:t>
        <a:bodyPr anchor="ctr"/>
        <a:lstStyle/>
        <a:p>
          <a:pPr algn="ctr"/>
          <a:r>
            <a:rPr lang="ru-RU" sz="14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Открыто </a:t>
          </a:r>
          <a:r>
            <a:rPr lang="ru-RU" sz="14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9</a:t>
          </a:r>
          <a:r>
            <a:rPr lang="ru-RU" sz="14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 новых производственных объектов</a:t>
          </a:r>
          <a:endParaRPr lang="ru-RU" sz="1400" b="1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wift ExtraBoldC" panose="020B0604020202020204" charset="0"/>
          </a:endParaRPr>
        </a:p>
      </dgm:t>
    </dgm:pt>
    <dgm:pt modelId="{574DF3AC-8269-42FD-9BAA-B42E77F6913E}" type="parTrans" cxnId="{A88B462B-1A66-4539-BDCF-F5184E2B6CBE}">
      <dgm:prSet/>
      <dgm:spPr/>
      <dgm:t>
        <a:bodyPr/>
        <a:lstStyle/>
        <a:p>
          <a:endParaRPr lang="ru-RU"/>
        </a:p>
      </dgm:t>
    </dgm:pt>
    <dgm:pt modelId="{15E8B6C6-4E80-4F8A-9C13-47C753E82D2C}" type="sibTrans" cxnId="{A88B462B-1A66-4539-BDCF-F5184E2B6CBE}">
      <dgm:prSet/>
      <dgm:spPr/>
      <dgm:t>
        <a:bodyPr/>
        <a:lstStyle/>
        <a:p>
          <a:endParaRPr lang="ru-RU"/>
        </a:p>
      </dgm:t>
    </dgm:pt>
    <dgm:pt modelId="{E3592559-3752-4A4A-B9FF-2928D5CD20C6}">
      <dgm:prSet phldrT="[Текст]" custT="1"/>
      <dgm:spPr/>
      <dgm:t>
        <a:bodyPr/>
        <a:lstStyle/>
        <a:p>
          <a:r>
            <a:rPr lang="ru-RU" sz="1000" b="1" i="0" dirty="0" smtClean="0">
              <a:latin typeface="Swift ExtraBoldC" panose="020B0604020202020204" charset="0"/>
            </a:rPr>
            <a:t>Производство полуфабрикатов:</a:t>
          </a:r>
          <a:r>
            <a:rPr lang="ru-RU" sz="1000" b="0" i="0" dirty="0" smtClean="0">
              <a:latin typeface="Swift ExtraBoldC" panose="020B0604020202020204" charset="0"/>
            </a:rPr>
            <a:t> 3 производственных объекта в </a:t>
          </a:r>
          <a:r>
            <a:rPr lang="ru-RU" sz="1000" b="0" i="0" dirty="0" err="1" smtClean="0">
              <a:latin typeface="Swift ExtraBoldC" panose="020B0604020202020204" charset="0"/>
            </a:rPr>
            <a:t>Томаринском</a:t>
          </a:r>
          <a:r>
            <a:rPr lang="ru-RU" sz="1000" b="0" i="0" dirty="0" smtClean="0">
              <a:latin typeface="Swift ExtraBoldC" panose="020B0604020202020204" charset="0"/>
            </a:rPr>
            <a:t>, </a:t>
          </a:r>
          <a:r>
            <a:rPr lang="ru-RU" sz="1000" b="0" i="0" dirty="0" err="1" smtClean="0">
              <a:latin typeface="Swift ExtraBoldC" panose="020B0604020202020204" charset="0"/>
            </a:rPr>
            <a:t>Корсаковском</a:t>
          </a:r>
          <a:r>
            <a:rPr lang="ru-RU" sz="1000" b="0" i="0" dirty="0" smtClean="0">
              <a:latin typeface="Swift ExtraBoldC" panose="020B0604020202020204" charset="0"/>
            </a:rPr>
            <a:t> районах, г. Южно-Сахалинске</a:t>
          </a:r>
          <a:endParaRPr lang="ru-RU" sz="1000" i="0" dirty="0">
            <a:latin typeface="Swift ExtraBoldC" panose="020B0604020202020204" charset="0"/>
          </a:endParaRPr>
        </a:p>
      </dgm:t>
    </dgm:pt>
    <dgm:pt modelId="{B2AB860D-5CF1-4C58-9EC0-862784EFD0C8}" type="parTrans" cxnId="{2516EB94-6200-4FD7-92D8-711247B8CACE}">
      <dgm:prSet/>
      <dgm:spPr/>
      <dgm:t>
        <a:bodyPr/>
        <a:lstStyle/>
        <a:p>
          <a:endParaRPr lang="ru-RU"/>
        </a:p>
      </dgm:t>
    </dgm:pt>
    <dgm:pt modelId="{0A62C56B-A5FB-4A50-9609-6C2662BFB973}" type="sibTrans" cxnId="{2516EB94-6200-4FD7-92D8-711247B8CACE}">
      <dgm:prSet/>
      <dgm:spPr/>
      <dgm:t>
        <a:bodyPr/>
        <a:lstStyle/>
        <a:p>
          <a:endParaRPr lang="ru-RU"/>
        </a:p>
      </dgm:t>
    </dgm:pt>
    <dgm:pt modelId="{6927199E-E643-4F61-AA93-2C6E32C28131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b="1" i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2018 год</a:t>
          </a:r>
          <a:endParaRPr lang="ru-RU" sz="1400" b="1" i="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wift ExtraBoldC" panose="020B0604020202020204" charset="0"/>
          </a:endParaRPr>
        </a:p>
      </dgm:t>
    </dgm:pt>
    <dgm:pt modelId="{A23FCEFC-69C3-440D-8F21-93E5FEE282F2}" type="parTrans" cxnId="{50C8B143-F313-4C4A-AF51-113046598D3A}">
      <dgm:prSet/>
      <dgm:spPr/>
      <dgm:t>
        <a:bodyPr/>
        <a:lstStyle/>
        <a:p>
          <a:endParaRPr lang="ru-RU"/>
        </a:p>
      </dgm:t>
    </dgm:pt>
    <dgm:pt modelId="{B3FB4A04-3D69-48BF-965F-44CB42D831F3}" type="sibTrans" cxnId="{50C8B143-F313-4C4A-AF51-113046598D3A}">
      <dgm:prSet/>
      <dgm:spPr/>
      <dgm:t>
        <a:bodyPr/>
        <a:lstStyle/>
        <a:p>
          <a:endParaRPr lang="ru-RU"/>
        </a:p>
      </dgm:t>
    </dgm:pt>
    <dgm:pt modelId="{FA8DAD6C-5B3F-4107-883A-9DCACA78689A}">
      <dgm:prSet phldrT="[Текст]" custT="1"/>
      <dgm:spPr>
        <a:gradFill rotWithShape="0">
          <a:gsLst>
            <a:gs pos="9100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6200000" scaled="0"/>
        </a:gradFill>
      </dgm:spPr>
      <dgm:t>
        <a:bodyPr anchor="ctr"/>
        <a:lstStyle/>
        <a:p>
          <a:pPr algn="l"/>
          <a:r>
            <a:rPr lang="ru-RU" sz="1000" b="1" i="0" dirty="0" smtClean="0">
              <a:latin typeface="Swift ExtraBoldC" panose="020B0604020202020204" charset="0"/>
            </a:rPr>
            <a:t>Производство хлеба и булочных изделий: </a:t>
          </a:r>
          <a:r>
            <a:rPr lang="ru-RU" sz="1000" b="0" i="0" dirty="0" smtClean="0">
              <a:latin typeface="Swift ExtraBoldC" panose="020B0604020202020204" charset="0"/>
            </a:rPr>
            <a:t>6 производственных объектов в г. Южно-Сахалинске, </a:t>
          </a:r>
          <a:r>
            <a:rPr lang="ru-RU" sz="1000" b="0" i="0" dirty="0" err="1" smtClean="0">
              <a:latin typeface="Swift ExtraBoldC" panose="020B0604020202020204" charset="0"/>
            </a:rPr>
            <a:t>Смирныховском</a:t>
          </a:r>
          <a:r>
            <a:rPr lang="ru-RU" sz="1000" b="0" i="0" dirty="0" smtClean="0">
              <a:latin typeface="Swift ExtraBoldC" panose="020B0604020202020204" charset="0"/>
            </a:rPr>
            <a:t>, </a:t>
          </a:r>
          <a:r>
            <a:rPr lang="ru-RU" sz="1000" b="0" i="0" dirty="0" err="1" smtClean="0">
              <a:latin typeface="Swift ExtraBoldC" panose="020B0604020202020204" charset="0"/>
            </a:rPr>
            <a:t>Ногликском</a:t>
          </a:r>
          <a:r>
            <a:rPr lang="ru-RU" sz="1000" b="0" i="0" dirty="0" smtClean="0">
              <a:latin typeface="Swift ExtraBoldC" panose="020B0604020202020204" charset="0"/>
            </a:rPr>
            <a:t>, Александровск-Сахалинском, </a:t>
          </a:r>
          <a:r>
            <a:rPr lang="ru-RU" sz="1000" b="0" i="0" dirty="0" err="1" smtClean="0">
              <a:latin typeface="Swift ExtraBoldC" panose="020B0604020202020204" charset="0"/>
            </a:rPr>
            <a:t>Корсаковском</a:t>
          </a:r>
          <a:r>
            <a:rPr lang="ru-RU" sz="1000" b="0" i="0" dirty="0" smtClean="0">
              <a:latin typeface="Swift ExtraBoldC" panose="020B0604020202020204" charset="0"/>
            </a:rPr>
            <a:t>, Южно-Курильском районах</a:t>
          </a:r>
          <a:endParaRPr lang="ru-RU" sz="1000" b="1" i="0" dirty="0">
            <a:latin typeface="Swift ExtraBoldC" panose="020B0604020202020204" charset="0"/>
          </a:endParaRPr>
        </a:p>
      </dgm:t>
    </dgm:pt>
    <dgm:pt modelId="{988BAB99-53B2-41EC-9B68-6BD959E25F47}" type="parTrans" cxnId="{B1001CC4-82FA-41AE-9893-2D9DB38A0397}">
      <dgm:prSet/>
      <dgm:spPr/>
      <dgm:t>
        <a:bodyPr/>
        <a:lstStyle/>
        <a:p>
          <a:endParaRPr lang="ru-RU"/>
        </a:p>
      </dgm:t>
    </dgm:pt>
    <dgm:pt modelId="{5F9E6DC0-9F97-4F99-9C0D-882A93EA585C}" type="sibTrans" cxnId="{B1001CC4-82FA-41AE-9893-2D9DB38A0397}">
      <dgm:prSet/>
      <dgm:spPr/>
      <dgm:t>
        <a:bodyPr/>
        <a:lstStyle/>
        <a:p>
          <a:endParaRPr lang="ru-RU"/>
        </a:p>
      </dgm:t>
    </dgm:pt>
    <dgm:pt modelId="{8EE0E200-6B8E-4268-BF0B-5B254EA4932E}">
      <dgm:prSet phldrT="[Текст]" custT="1"/>
      <dgm:spPr>
        <a:gradFill rotWithShape="0">
          <a:gsLst>
            <a:gs pos="9100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6200000" scaled="0"/>
        </a:gradFill>
      </dgm:spPr>
      <dgm:t>
        <a:bodyPr anchor="ctr"/>
        <a:lstStyle/>
        <a:p>
          <a:pPr algn="l"/>
          <a:r>
            <a:rPr lang="ru-RU" sz="1000" b="1" i="0" dirty="0" smtClean="0">
              <a:latin typeface="Swift ExtraBoldC" panose="020B0604020202020204" charset="0"/>
            </a:rPr>
            <a:t>Производство кондитерских изделий: </a:t>
          </a:r>
          <a:r>
            <a:rPr lang="ru-RU" sz="1000" b="0" i="0" dirty="0" smtClean="0">
              <a:latin typeface="Swift ExtraBoldC" panose="020B0604020202020204" charset="0"/>
            </a:rPr>
            <a:t>1 производственный объект в </a:t>
          </a:r>
          <a:r>
            <a:rPr lang="ru-RU" sz="1000" b="0" i="0" dirty="0" err="1" smtClean="0">
              <a:latin typeface="Swift ExtraBoldC" panose="020B0604020202020204" charset="0"/>
            </a:rPr>
            <a:t>Охинском</a:t>
          </a:r>
          <a:r>
            <a:rPr lang="ru-RU" sz="1000" b="0" i="0" dirty="0" smtClean="0">
              <a:latin typeface="Swift ExtraBoldC" panose="020B0604020202020204" charset="0"/>
            </a:rPr>
            <a:t> районе</a:t>
          </a:r>
          <a:endParaRPr lang="ru-RU" sz="1000" b="1" i="0" dirty="0">
            <a:latin typeface="Swift ExtraBoldC" panose="020B0604020202020204" charset="0"/>
          </a:endParaRPr>
        </a:p>
      </dgm:t>
    </dgm:pt>
    <dgm:pt modelId="{847906DA-22B6-4771-AAFA-A01CFA81EE49}" type="parTrans" cxnId="{431C6C61-8674-406E-8DC7-BB96CAC84F68}">
      <dgm:prSet/>
      <dgm:spPr/>
      <dgm:t>
        <a:bodyPr/>
        <a:lstStyle/>
        <a:p>
          <a:endParaRPr lang="ru-RU"/>
        </a:p>
      </dgm:t>
    </dgm:pt>
    <dgm:pt modelId="{6FA06846-8066-4705-86B7-CE80A8735F43}" type="sibTrans" cxnId="{431C6C61-8674-406E-8DC7-BB96CAC84F68}">
      <dgm:prSet/>
      <dgm:spPr/>
      <dgm:t>
        <a:bodyPr/>
        <a:lstStyle/>
        <a:p>
          <a:endParaRPr lang="ru-RU"/>
        </a:p>
      </dgm:t>
    </dgm:pt>
    <dgm:pt modelId="{A4D866F7-AAE5-4372-9740-86F0C96BB37D}">
      <dgm:prSet phldrT="[Текст]" custT="1"/>
      <dgm:spPr/>
      <dgm:t>
        <a:bodyPr/>
        <a:lstStyle/>
        <a:p>
          <a:r>
            <a:rPr lang="ru-RU" sz="1000" b="1" i="0" dirty="0" smtClean="0">
              <a:latin typeface="Swift ExtraBoldC" panose="020B0604020202020204" charset="0"/>
            </a:rPr>
            <a:t>Переработка мяса: </a:t>
          </a:r>
          <a:r>
            <a:rPr lang="ru-RU" sz="1000" b="0" i="0" dirty="0" smtClean="0">
              <a:latin typeface="Swift ExtraBoldC" panose="020B0604020202020204" charset="0"/>
            </a:rPr>
            <a:t>1 производственный объект в </a:t>
          </a:r>
          <a:r>
            <a:rPr lang="ru-RU" sz="1000" b="0" i="0" dirty="0" err="1" smtClean="0">
              <a:latin typeface="Swift ExtraBoldC" panose="020B0604020202020204" charset="0"/>
            </a:rPr>
            <a:t>Анивском</a:t>
          </a:r>
          <a:r>
            <a:rPr lang="ru-RU" sz="1000" b="0" i="0" dirty="0" smtClean="0">
              <a:latin typeface="Swift ExtraBoldC" panose="020B0604020202020204" charset="0"/>
            </a:rPr>
            <a:t> районе</a:t>
          </a:r>
          <a:endParaRPr lang="ru-RU" sz="1000" i="0" dirty="0">
            <a:latin typeface="Swift ExtraBoldC" panose="020B0604020202020204" charset="0"/>
          </a:endParaRPr>
        </a:p>
      </dgm:t>
    </dgm:pt>
    <dgm:pt modelId="{91D01E8F-F42D-41F4-99BA-20C61A25B5EC}" type="parTrans" cxnId="{B27CDD8C-5C64-4057-8C89-83A8D52AB992}">
      <dgm:prSet/>
      <dgm:spPr/>
      <dgm:t>
        <a:bodyPr/>
        <a:lstStyle/>
        <a:p>
          <a:endParaRPr lang="ru-RU"/>
        </a:p>
      </dgm:t>
    </dgm:pt>
    <dgm:pt modelId="{434BB6E1-EAF8-4C3F-8FC1-ED72ACE62ED7}" type="sibTrans" cxnId="{B27CDD8C-5C64-4057-8C89-83A8D52AB992}">
      <dgm:prSet/>
      <dgm:spPr/>
      <dgm:t>
        <a:bodyPr/>
        <a:lstStyle/>
        <a:p>
          <a:endParaRPr lang="ru-RU"/>
        </a:p>
      </dgm:t>
    </dgm:pt>
    <dgm:pt modelId="{7D7F60ED-4B15-4EAD-AFEA-AF618FDD44D7}">
      <dgm:prSet phldrT="[Текст]" custT="1"/>
      <dgm:spPr/>
      <dgm:t>
        <a:bodyPr/>
        <a:lstStyle/>
        <a:p>
          <a:r>
            <a:rPr lang="ru-RU" sz="1000" b="1" i="0" dirty="0" smtClean="0">
              <a:latin typeface="Swift ExtraBoldC" panose="020B0604020202020204" charset="0"/>
            </a:rPr>
            <a:t>Производство сыров: </a:t>
          </a:r>
          <a:r>
            <a:rPr lang="ru-RU" sz="1000" b="0" i="0" dirty="0" smtClean="0">
              <a:latin typeface="Swift ExtraBoldC" panose="020B0604020202020204" charset="0"/>
            </a:rPr>
            <a:t>1 производственный объект в Поронайском районе</a:t>
          </a:r>
          <a:endParaRPr lang="ru-RU" sz="1000" i="0" dirty="0">
            <a:latin typeface="Swift ExtraBoldC" panose="020B0604020202020204" charset="0"/>
          </a:endParaRPr>
        </a:p>
      </dgm:t>
    </dgm:pt>
    <dgm:pt modelId="{E849480A-BF54-438B-88D6-EA3233D671B5}" type="parTrans" cxnId="{89CBC9AF-5826-48CC-B125-1D19A4625985}">
      <dgm:prSet/>
      <dgm:spPr/>
      <dgm:t>
        <a:bodyPr/>
        <a:lstStyle/>
        <a:p>
          <a:endParaRPr lang="ru-RU"/>
        </a:p>
      </dgm:t>
    </dgm:pt>
    <dgm:pt modelId="{96EC361E-6312-4510-AC22-CE7C3E8A6AE3}" type="sibTrans" cxnId="{89CBC9AF-5826-48CC-B125-1D19A4625985}">
      <dgm:prSet/>
      <dgm:spPr/>
      <dgm:t>
        <a:bodyPr/>
        <a:lstStyle/>
        <a:p>
          <a:endParaRPr lang="ru-RU"/>
        </a:p>
      </dgm:t>
    </dgm:pt>
    <dgm:pt modelId="{C426C744-C275-4EC0-AB8E-F243DDED0A7C}">
      <dgm:prSet phldrT="[Текст]" custT="1"/>
      <dgm:spPr/>
      <dgm:t>
        <a:bodyPr/>
        <a:lstStyle/>
        <a:p>
          <a:r>
            <a:rPr lang="ru-RU" sz="1000" b="1" i="0" dirty="0" smtClean="0">
              <a:latin typeface="Swift ExtraBoldC" panose="020B0604020202020204" charset="0"/>
            </a:rPr>
            <a:t>Производство кондитерских изделий: </a:t>
          </a:r>
          <a:r>
            <a:rPr lang="ru-RU" sz="1000" b="0" i="0" dirty="0" smtClean="0">
              <a:latin typeface="Swift ExtraBoldC" panose="020B0604020202020204" charset="0"/>
            </a:rPr>
            <a:t>2 производственных объекта в г. Южно-Сахалинске</a:t>
          </a:r>
          <a:endParaRPr lang="ru-RU" sz="1000" i="0" dirty="0">
            <a:latin typeface="Swift ExtraBoldC" panose="020B0604020202020204" charset="0"/>
          </a:endParaRPr>
        </a:p>
      </dgm:t>
    </dgm:pt>
    <dgm:pt modelId="{9C26274C-F41C-4A5E-918C-CBA95C2B09A1}" type="parTrans" cxnId="{0CB27184-343A-4444-8570-3199B1308D02}">
      <dgm:prSet/>
      <dgm:spPr/>
      <dgm:t>
        <a:bodyPr/>
        <a:lstStyle/>
        <a:p>
          <a:endParaRPr lang="ru-RU"/>
        </a:p>
      </dgm:t>
    </dgm:pt>
    <dgm:pt modelId="{34755A47-41B4-4990-BF5F-A70E68F43A0D}" type="sibTrans" cxnId="{0CB27184-343A-4444-8570-3199B1308D02}">
      <dgm:prSet/>
      <dgm:spPr/>
      <dgm:t>
        <a:bodyPr/>
        <a:lstStyle/>
        <a:p>
          <a:endParaRPr lang="ru-RU"/>
        </a:p>
      </dgm:t>
    </dgm:pt>
    <dgm:pt modelId="{B5C05A1D-5178-4282-AA4A-6EBE3C15B386}">
      <dgm:prSet phldrT="[Текст]" custT="1"/>
      <dgm:spPr/>
      <dgm:t>
        <a:bodyPr/>
        <a:lstStyle/>
        <a:p>
          <a:r>
            <a:rPr lang="ru-RU" sz="1000" b="1" i="0" dirty="0" smtClean="0">
              <a:latin typeface="Swift ExtraBoldC" panose="020B0604020202020204" charset="0"/>
            </a:rPr>
            <a:t>Производство хлеба и булочных изделий: </a:t>
          </a:r>
          <a:r>
            <a:rPr lang="ru-RU" sz="1000" b="0" i="0" dirty="0" smtClean="0">
              <a:latin typeface="Swift ExtraBoldC" panose="020B0604020202020204" charset="0"/>
            </a:rPr>
            <a:t>2 производственных объекта в г. Южно-Сахалинске</a:t>
          </a:r>
          <a:endParaRPr lang="ru-RU" sz="1000" i="0" dirty="0">
            <a:latin typeface="Swift ExtraBoldC" panose="020B0604020202020204" charset="0"/>
          </a:endParaRPr>
        </a:p>
      </dgm:t>
    </dgm:pt>
    <dgm:pt modelId="{FA2053B9-C888-4003-978F-902818D21449}" type="parTrans" cxnId="{7915B598-EBEE-4143-8162-BD419691A06A}">
      <dgm:prSet/>
      <dgm:spPr/>
      <dgm:t>
        <a:bodyPr/>
        <a:lstStyle/>
        <a:p>
          <a:endParaRPr lang="ru-RU"/>
        </a:p>
      </dgm:t>
    </dgm:pt>
    <dgm:pt modelId="{A83E1FAA-9D36-49FD-AF43-3484D03B83CE}" type="sibTrans" cxnId="{7915B598-EBEE-4143-8162-BD419691A06A}">
      <dgm:prSet/>
      <dgm:spPr/>
      <dgm:t>
        <a:bodyPr/>
        <a:lstStyle/>
        <a:p>
          <a:endParaRPr lang="ru-RU"/>
        </a:p>
      </dgm:t>
    </dgm:pt>
    <dgm:pt modelId="{9250F7D9-1ADB-450A-9C7B-045E21DDE5A9}">
      <dgm:prSet phldrT="[Текст]" custT="1"/>
      <dgm:spPr>
        <a:effectLst/>
      </dgm:spPr>
      <dgm:t>
        <a:bodyPr/>
        <a:lstStyle/>
        <a:p>
          <a:pPr algn="l"/>
          <a:r>
            <a:rPr lang="ru-RU" sz="1000" b="1" i="0" dirty="0" smtClean="0">
              <a:latin typeface="Swift ExtraBoldC" panose="020B0604020202020204" charset="0"/>
            </a:rPr>
            <a:t>Переработка мяса: </a:t>
          </a:r>
          <a:r>
            <a:rPr lang="ru-RU" sz="1000" b="0" i="0" dirty="0" smtClean="0">
              <a:latin typeface="Swift ExtraBoldC" panose="020B0604020202020204" charset="0"/>
            </a:rPr>
            <a:t>2 производственных объект в г. Южно-Сахалинске</a:t>
          </a:r>
          <a:endParaRPr lang="ru-RU" sz="1000" i="0" dirty="0">
            <a:latin typeface="Swift ExtraBoldC" panose="020B0604020202020204" charset="0"/>
          </a:endParaRPr>
        </a:p>
      </dgm:t>
    </dgm:pt>
    <dgm:pt modelId="{21A522DB-845B-4BD2-9ABE-6AAE7D198F14}" type="parTrans" cxnId="{1602436F-673D-47E0-98C5-408B539C5F30}">
      <dgm:prSet/>
      <dgm:spPr/>
      <dgm:t>
        <a:bodyPr/>
        <a:lstStyle/>
        <a:p>
          <a:endParaRPr lang="ru-RU"/>
        </a:p>
      </dgm:t>
    </dgm:pt>
    <dgm:pt modelId="{9C5298C4-889A-4A6A-BF64-E110ECB4FFB3}" type="sibTrans" cxnId="{1602436F-673D-47E0-98C5-408B539C5F30}">
      <dgm:prSet/>
      <dgm:spPr/>
      <dgm:t>
        <a:bodyPr/>
        <a:lstStyle/>
        <a:p>
          <a:endParaRPr lang="ru-RU"/>
        </a:p>
      </dgm:t>
    </dgm:pt>
    <dgm:pt modelId="{CD1323B8-7474-4D58-9051-059BD6F51980}">
      <dgm:prSet phldrT="[Текст]" custT="1"/>
      <dgm:spPr>
        <a:effectLst/>
      </dgm:spPr>
      <dgm:t>
        <a:bodyPr/>
        <a:lstStyle/>
        <a:p>
          <a:pPr algn="l"/>
          <a:r>
            <a:rPr lang="ru-RU" sz="1000" b="1" i="0" dirty="0" smtClean="0">
              <a:latin typeface="Swift ExtraBoldC" panose="020B0604020202020204" charset="0"/>
            </a:rPr>
            <a:t>Производство кондитерских изделий: </a:t>
          </a:r>
          <a:r>
            <a:rPr lang="ru-RU" sz="1000" b="0" i="0" dirty="0" smtClean="0">
              <a:latin typeface="Swift ExtraBoldC" panose="020B0604020202020204" charset="0"/>
            </a:rPr>
            <a:t>1 производственный объект в г. Южно-Сахалинске</a:t>
          </a:r>
          <a:endParaRPr lang="ru-RU" sz="1000" i="0" dirty="0">
            <a:latin typeface="Swift ExtraBoldC" panose="020B0604020202020204" charset="0"/>
          </a:endParaRPr>
        </a:p>
      </dgm:t>
    </dgm:pt>
    <dgm:pt modelId="{A2C6ECB1-37BA-4959-8A26-A2E26AB4DDF1}" type="parTrans" cxnId="{78B0C03B-5DDC-4AE0-A5BC-12EB6ABF3DC8}">
      <dgm:prSet/>
      <dgm:spPr/>
      <dgm:t>
        <a:bodyPr/>
        <a:lstStyle/>
        <a:p>
          <a:endParaRPr lang="ru-RU"/>
        </a:p>
      </dgm:t>
    </dgm:pt>
    <dgm:pt modelId="{D806CB8B-0927-4937-BB4D-7284E2AEC026}" type="sibTrans" cxnId="{78B0C03B-5DDC-4AE0-A5BC-12EB6ABF3DC8}">
      <dgm:prSet/>
      <dgm:spPr/>
      <dgm:t>
        <a:bodyPr/>
        <a:lstStyle/>
        <a:p>
          <a:endParaRPr lang="ru-RU"/>
        </a:p>
      </dgm:t>
    </dgm:pt>
    <dgm:pt modelId="{8CD2628D-0514-4B33-9E17-919753C18437}">
      <dgm:prSet phldrT="[Текст]" custT="1"/>
      <dgm:spPr>
        <a:effectLst/>
      </dgm:spPr>
      <dgm:t>
        <a:bodyPr/>
        <a:lstStyle/>
        <a:p>
          <a:pPr algn="l"/>
          <a:r>
            <a:rPr lang="ru-RU" sz="1000" b="1" i="0" dirty="0" smtClean="0">
              <a:latin typeface="Swift ExtraBoldC" panose="020B0604020202020204" charset="0"/>
            </a:rPr>
            <a:t>Производство хлеба и булочных изделий: </a:t>
          </a:r>
          <a:r>
            <a:rPr lang="ru-RU" sz="1000" b="0" i="0" dirty="0" smtClean="0">
              <a:latin typeface="Swift ExtraBoldC" panose="020B0604020202020204" charset="0"/>
            </a:rPr>
            <a:t>3 производственных объекта: 2 мини пекарни в Поронайском и </a:t>
          </a:r>
          <a:r>
            <a:rPr lang="ru-RU" sz="1000" b="0" i="0" dirty="0" err="1" smtClean="0">
              <a:latin typeface="Swift ExtraBoldC" panose="020B0604020202020204" charset="0"/>
            </a:rPr>
            <a:t>Томаринском</a:t>
          </a:r>
          <a:r>
            <a:rPr lang="ru-RU" sz="1000" b="0" i="0" dirty="0" smtClean="0">
              <a:latin typeface="Swift ExtraBoldC" panose="020B0604020202020204" charset="0"/>
            </a:rPr>
            <a:t> районах, 1 хлебопекарный цех в г. Южно-Сахалинске</a:t>
          </a:r>
          <a:endParaRPr lang="ru-RU" sz="1000" i="0" dirty="0">
            <a:latin typeface="Swift ExtraBoldC" panose="020B0604020202020204" charset="0"/>
          </a:endParaRPr>
        </a:p>
      </dgm:t>
    </dgm:pt>
    <dgm:pt modelId="{BF87C100-FD2D-4333-A4C6-DF70805CFC07}" type="parTrans" cxnId="{5A00E79D-C305-45A8-A369-FF2F95FFF6A5}">
      <dgm:prSet/>
      <dgm:spPr/>
      <dgm:t>
        <a:bodyPr/>
        <a:lstStyle/>
        <a:p>
          <a:endParaRPr lang="ru-RU"/>
        </a:p>
      </dgm:t>
    </dgm:pt>
    <dgm:pt modelId="{6C5EC3F2-7DAF-481C-92DE-B8CB352960DE}" type="sibTrans" cxnId="{5A00E79D-C305-45A8-A369-FF2F95FFF6A5}">
      <dgm:prSet/>
      <dgm:spPr/>
      <dgm:t>
        <a:bodyPr/>
        <a:lstStyle/>
        <a:p>
          <a:endParaRPr lang="ru-RU"/>
        </a:p>
      </dgm:t>
    </dgm:pt>
    <dgm:pt modelId="{7C038180-65B6-45C2-A18C-372ECAE155C4}">
      <dgm:prSet phldrT="[Текст]" custT="1"/>
      <dgm:spPr>
        <a:gradFill rotWithShape="0">
          <a:gsLst>
            <a:gs pos="9100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6200000" scaled="0"/>
        </a:gradFill>
      </dgm:spPr>
      <dgm:t>
        <a:bodyPr anchor="ctr"/>
        <a:lstStyle/>
        <a:p>
          <a:pPr algn="l"/>
          <a:r>
            <a:rPr lang="ru-RU" sz="1000" b="1" i="0" dirty="0" smtClean="0">
              <a:latin typeface="Swift ExtraBoldC" panose="020B0604020202020204" charset="0"/>
            </a:rPr>
            <a:t>Производство полуфабрикатов:</a:t>
          </a:r>
          <a:r>
            <a:rPr lang="ru-RU" sz="1000" b="0" i="0" dirty="0" smtClean="0">
              <a:latin typeface="Swift ExtraBoldC" panose="020B0604020202020204" charset="0"/>
            </a:rPr>
            <a:t> 4 производственных объекта в Александровск-Сахалинском, Невельском районах, в г. Южно-Сахалинске</a:t>
          </a:r>
          <a:endParaRPr lang="ru-RU" sz="1000" b="1" i="0" dirty="0">
            <a:latin typeface="Swift ExtraBoldC" panose="020B0604020202020204" charset="0"/>
          </a:endParaRPr>
        </a:p>
      </dgm:t>
    </dgm:pt>
    <dgm:pt modelId="{05765CA4-B8C9-496E-93B4-F1C346CA0368}" type="sibTrans" cxnId="{8551F39A-5559-4F93-B0E4-FA1E912703C0}">
      <dgm:prSet/>
      <dgm:spPr/>
      <dgm:t>
        <a:bodyPr/>
        <a:lstStyle/>
        <a:p>
          <a:endParaRPr lang="ru-RU"/>
        </a:p>
      </dgm:t>
    </dgm:pt>
    <dgm:pt modelId="{7C9C2B1C-642D-4811-BD03-245AA7AEC5DE}" type="parTrans" cxnId="{8551F39A-5559-4F93-B0E4-FA1E912703C0}">
      <dgm:prSet/>
      <dgm:spPr/>
      <dgm:t>
        <a:bodyPr/>
        <a:lstStyle/>
        <a:p>
          <a:endParaRPr lang="ru-RU"/>
        </a:p>
      </dgm:t>
    </dgm:pt>
    <dgm:pt modelId="{F75A33C3-0AF9-4FDA-ADE3-1887565F957D}">
      <dgm:prSet phldrT="[Текст]" custT="1"/>
      <dgm:spPr/>
      <dgm:t>
        <a:bodyPr/>
        <a:lstStyle/>
        <a:p>
          <a:endParaRPr lang="ru-RU" sz="1000" dirty="0"/>
        </a:p>
      </dgm:t>
    </dgm:pt>
    <dgm:pt modelId="{48552BF7-7A43-4959-9E59-584B79BA78DB}" type="parTrans" cxnId="{838A7E03-40BA-4649-A21C-07C8B2712701}">
      <dgm:prSet/>
      <dgm:spPr/>
      <dgm:t>
        <a:bodyPr/>
        <a:lstStyle/>
        <a:p>
          <a:endParaRPr lang="ru-RU"/>
        </a:p>
      </dgm:t>
    </dgm:pt>
    <dgm:pt modelId="{40971BA7-5535-4C0E-86B6-D5458377B6B6}" type="sibTrans" cxnId="{838A7E03-40BA-4649-A21C-07C8B2712701}">
      <dgm:prSet/>
      <dgm:spPr/>
      <dgm:t>
        <a:bodyPr/>
        <a:lstStyle/>
        <a:p>
          <a:endParaRPr lang="ru-RU"/>
        </a:p>
      </dgm:t>
    </dgm:pt>
    <dgm:pt modelId="{32AE4AF8-EECF-4186-91A0-F9C59C11E967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 anchor="ctr"/>
        <a:lstStyle/>
        <a:p>
          <a:pPr algn="ctr"/>
          <a:r>
            <a:rPr lang="ru-RU" sz="1400" b="1" i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Открыто</a:t>
          </a:r>
          <a:r>
            <a:rPr lang="ru-RU" sz="1400" b="1" i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 </a:t>
          </a:r>
          <a:r>
            <a:rPr lang="ru-RU" sz="1400" b="1" i="0" dirty="0" smtClean="0">
              <a:solidFill>
                <a:srgbClr val="002D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7</a:t>
          </a:r>
          <a:r>
            <a:rPr lang="ru-RU" sz="1400" b="1" i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 </a:t>
          </a:r>
          <a:r>
            <a:rPr lang="ru-RU" sz="1400" b="1" i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B0604020202020204" charset="0"/>
            </a:rPr>
            <a:t>новых производственных объектов</a:t>
          </a:r>
          <a:endParaRPr lang="ru-RU" sz="1400" b="1" i="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wift ExtraBoldC" panose="020B0604020202020204" charset="0"/>
          </a:endParaRPr>
        </a:p>
      </dgm:t>
    </dgm:pt>
    <dgm:pt modelId="{238F6BDA-C4E6-4CE2-8F56-CF127D9D3F0E}" type="parTrans" cxnId="{98540176-2BA3-45CE-9A3A-D22A26EE9E0F}">
      <dgm:prSet/>
      <dgm:spPr/>
      <dgm:t>
        <a:bodyPr/>
        <a:lstStyle/>
        <a:p>
          <a:endParaRPr lang="ru-RU"/>
        </a:p>
      </dgm:t>
    </dgm:pt>
    <dgm:pt modelId="{C16520C8-8013-4DAF-9432-6C92961CEDB2}" type="sibTrans" cxnId="{98540176-2BA3-45CE-9A3A-D22A26EE9E0F}">
      <dgm:prSet/>
      <dgm:spPr/>
      <dgm:t>
        <a:bodyPr/>
        <a:lstStyle/>
        <a:p>
          <a:endParaRPr lang="ru-RU"/>
        </a:p>
      </dgm:t>
    </dgm:pt>
    <dgm:pt modelId="{CABC2C1B-D82A-4C39-B4EB-F5518EE35A6C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effectLst/>
      </dgm:spPr>
      <dgm:t>
        <a:bodyPr anchor="ctr"/>
        <a:lstStyle/>
        <a:p>
          <a:pPr algn="l"/>
          <a:r>
            <a:rPr lang="ru-RU" sz="1000" b="1" i="0" dirty="0" smtClean="0">
              <a:latin typeface="Swift ExtraBoldC" panose="020B0604020202020204" charset="0"/>
            </a:rPr>
            <a:t>Производство полуфабрикатов:</a:t>
          </a:r>
          <a:r>
            <a:rPr lang="ru-RU" sz="1000" b="0" i="0" dirty="0" smtClean="0">
              <a:latin typeface="Swift ExtraBoldC" panose="020B0604020202020204" charset="0"/>
            </a:rPr>
            <a:t> 1 производственный объект в Невельском районе</a:t>
          </a:r>
          <a:endParaRPr lang="ru-RU" sz="1000" b="1" i="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wift ExtraBoldC" panose="020B0604020202020204" charset="0"/>
          </a:endParaRPr>
        </a:p>
      </dgm:t>
    </dgm:pt>
    <dgm:pt modelId="{7522F45D-5DD4-44E8-9344-0693E4D913B7}" type="parTrans" cxnId="{3F61ED0E-4386-4739-91E7-D91F5B463E59}">
      <dgm:prSet/>
      <dgm:spPr/>
      <dgm:t>
        <a:bodyPr/>
        <a:lstStyle/>
        <a:p>
          <a:endParaRPr lang="ru-RU"/>
        </a:p>
      </dgm:t>
    </dgm:pt>
    <dgm:pt modelId="{0CD0277E-9115-4713-B733-AE6DB0C680D8}" type="sibTrans" cxnId="{3F61ED0E-4386-4739-91E7-D91F5B463E59}">
      <dgm:prSet/>
      <dgm:spPr/>
      <dgm:t>
        <a:bodyPr/>
        <a:lstStyle/>
        <a:p>
          <a:endParaRPr lang="ru-RU"/>
        </a:p>
      </dgm:t>
    </dgm:pt>
    <dgm:pt modelId="{EA8415F7-712E-4C3F-9F1E-2A6E13B93CEA}" type="pres">
      <dgm:prSet presAssocID="{12B87D97-A012-479B-81D5-65504673A47F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83E9B2B-DD6B-45C6-91E8-D39C3348BCC4}" type="pres">
      <dgm:prSet presAssocID="{7B7C9323-29D5-42A7-B22E-A11489ADBEE4}" presName="composite" presStyleCnt="0"/>
      <dgm:spPr/>
    </dgm:pt>
    <dgm:pt modelId="{802A1866-77EB-48D7-87CC-D59A7C9321F6}" type="pres">
      <dgm:prSet presAssocID="{7B7C9323-29D5-42A7-B22E-A11489ADBEE4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03606E-FB7C-4CEF-A4A7-81161196F75A}" type="pres">
      <dgm:prSet presAssocID="{7B7C9323-29D5-42A7-B22E-A11489ADBEE4}" presName="Parent" presStyleLbl="alignNode1" presStyleIdx="0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069E0-5AED-4A3B-85D3-ECBEB8D148E6}" type="pres">
      <dgm:prSet presAssocID="{7B7C9323-29D5-42A7-B22E-A11489ADBEE4}" presName="Accent" presStyleLbl="parChTrans1D1" presStyleIdx="0" presStyleCnt="3"/>
      <dgm:spPr/>
    </dgm:pt>
    <dgm:pt modelId="{B655EEC6-8B3A-4248-B1DB-6C8DC8C1D78C}" type="pres">
      <dgm:prSet presAssocID="{7B7C9323-29D5-42A7-B22E-A11489ADBEE4}" presName="Child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EF80CC-F4A6-4F3D-B428-55EF3DBA2E69}" type="pres">
      <dgm:prSet presAssocID="{6AE642A7-10E5-48C3-8564-A3B5C3B6E012}" presName="sibTrans" presStyleCnt="0"/>
      <dgm:spPr/>
    </dgm:pt>
    <dgm:pt modelId="{02F44BD5-B9C3-48C6-9E14-384F615D7F96}" type="pres">
      <dgm:prSet presAssocID="{A5AB468C-805F-4A23-93A2-D97BD214F1DE}" presName="composite" presStyleCnt="0"/>
      <dgm:spPr/>
    </dgm:pt>
    <dgm:pt modelId="{8966D4B3-43E5-4E4D-8819-28BC7056DC1F}" type="pres">
      <dgm:prSet presAssocID="{A5AB468C-805F-4A23-93A2-D97BD214F1DE}" presName="FirstChild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659E35-58E9-49FC-A5B6-DC4923567569}" type="pres">
      <dgm:prSet presAssocID="{A5AB468C-805F-4A23-93A2-D97BD214F1DE}" presName="Parent" presStyleLbl="alignNode1" presStyleIdx="1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3487E-A862-4D58-96F7-C5B30D555DD3}" type="pres">
      <dgm:prSet presAssocID="{A5AB468C-805F-4A23-93A2-D97BD214F1DE}" presName="Accent" presStyleLbl="parChTrans1D1" presStyleIdx="1" presStyleCnt="3"/>
      <dgm:spPr/>
    </dgm:pt>
    <dgm:pt modelId="{56C3FCE0-2A53-4B08-A3D9-097C74A1306D}" type="pres">
      <dgm:prSet presAssocID="{A5AB468C-805F-4A23-93A2-D97BD214F1DE}" presName="Child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E600C1-9A16-4B02-B08C-BD7A44846CC8}" type="pres">
      <dgm:prSet presAssocID="{0A730138-2F4F-4EEB-BE1A-5E7953A598BB}" presName="sibTrans" presStyleCnt="0"/>
      <dgm:spPr/>
    </dgm:pt>
    <dgm:pt modelId="{8848E4CF-7B29-4BB1-8A75-A36738E58B1D}" type="pres">
      <dgm:prSet presAssocID="{6927199E-E643-4F61-AA93-2C6E32C28131}" presName="composite" presStyleCnt="0"/>
      <dgm:spPr/>
    </dgm:pt>
    <dgm:pt modelId="{FC8D3BDC-5539-4D93-8A9A-287418070257}" type="pres">
      <dgm:prSet presAssocID="{6927199E-E643-4F61-AA93-2C6E32C28131}" presName="FirstChild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3B1EA9-95D7-4E62-9984-1BD6DD1F1781}" type="pres">
      <dgm:prSet presAssocID="{6927199E-E643-4F61-AA93-2C6E32C28131}" presName="Parent" presStyleLbl="alignNode1" presStyleIdx="2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B5F59-326D-4151-BBF6-87CF6A5118A2}" type="pres">
      <dgm:prSet presAssocID="{6927199E-E643-4F61-AA93-2C6E32C28131}" presName="Accent" presStyleLbl="parChTrans1D1" presStyleIdx="2" presStyleCnt="3"/>
      <dgm:spPr/>
    </dgm:pt>
    <dgm:pt modelId="{B27D15AF-5C35-485D-ACFB-E6BA45794ABC}" type="pres">
      <dgm:prSet presAssocID="{6927199E-E643-4F61-AA93-2C6E32C28131}" presName="Child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8729DF-C6E4-4194-8515-7394FC96EB50}" type="presOf" srcId="{CABC2C1B-D82A-4C39-B4EB-F5518EE35A6C}" destId="{B27D15AF-5C35-485D-ACFB-E6BA45794ABC}" srcOrd="0" destOrd="0" presId="urn:microsoft.com/office/officeart/2011/layout/TabList"/>
    <dgm:cxn modelId="{4558046C-0E37-44D8-8C4E-065351EFF76E}" type="presOf" srcId="{B5C05A1D-5178-4282-AA4A-6EBE3C15B386}" destId="{56C3FCE0-2A53-4B08-A3D9-097C74A1306D}" srcOrd="0" destOrd="5" presId="urn:microsoft.com/office/officeart/2011/layout/TabList"/>
    <dgm:cxn modelId="{A88B462B-1A66-4539-BDCF-F5184E2B6CBE}" srcId="{A5AB468C-805F-4A23-93A2-D97BD214F1DE}" destId="{9DDE452E-FF76-4A3E-A328-0C0186FF56F8}" srcOrd="0" destOrd="0" parTransId="{574DF3AC-8269-42FD-9BAA-B42E77F6913E}" sibTransId="{15E8B6C6-4E80-4F8A-9C13-47C753E82D2C}"/>
    <dgm:cxn modelId="{2DD0EA89-A43F-4844-AD77-E3EA178F7215}" type="presOf" srcId="{FA8DAD6C-5B3F-4107-883A-9DCACA78689A}" destId="{B655EEC6-8B3A-4248-B1DB-6C8DC8C1D78C}" srcOrd="0" destOrd="1" presId="urn:microsoft.com/office/officeart/2011/layout/TabList"/>
    <dgm:cxn modelId="{838A7E03-40BA-4649-A21C-07C8B2712701}" srcId="{A5AB468C-805F-4A23-93A2-D97BD214F1DE}" destId="{F75A33C3-0AF9-4FDA-ADE3-1887565F957D}" srcOrd="1" destOrd="0" parTransId="{48552BF7-7A43-4959-9E59-584B79BA78DB}" sibTransId="{40971BA7-5535-4C0E-86B6-D5458377B6B6}"/>
    <dgm:cxn modelId="{1602436F-673D-47E0-98C5-408B539C5F30}" srcId="{6927199E-E643-4F61-AA93-2C6E32C28131}" destId="{9250F7D9-1ADB-450A-9C7B-045E21DDE5A9}" srcOrd="2" destOrd="0" parTransId="{21A522DB-845B-4BD2-9ABE-6AAE7D198F14}" sibTransId="{9C5298C4-889A-4A6A-BF64-E110ECB4FFB3}"/>
    <dgm:cxn modelId="{D80D24F2-45EF-41C5-A129-C77647D49408}" srcId="{12B87D97-A012-479B-81D5-65504673A47F}" destId="{7B7C9323-29D5-42A7-B22E-A11489ADBEE4}" srcOrd="0" destOrd="0" parTransId="{38E03237-DDC9-473C-8718-B274E4284208}" sibTransId="{6AE642A7-10E5-48C3-8564-A3B5C3B6E012}"/>
    <dgm:cxn modelId="{CF3A0C1C-D04B-4469-B69C-80227350E3DD}" type="presOf" srcId="{A5AB468C-805F-4A23-93A2-D97BD214F1DE}" destId="{3E659E35-58E9-49FC-A5B6-DC4923567569}" srcOrd="0" destOrd="0" presId="urn:microsoft.com/office/officeart/2011/layout/TabList"/>
    <dgm:cxn modelId="{4E79F310-81FF-47A3-9ED9-B6CFCA9EA522}" type="presOf" srcId="{F75A33C3-0AF9-4FDA-ADE3-1887565F957D}" destId="{56C3FCE0-2A53-4B08-A3D9-097C74A1306D}" srcOrd="0" destOrd="0" presId="urn:microsoft.com/office/officeart/2011/layout/TabList"/>
    <dgm:cxn modelId="{8AF9D4B8-5C85-4C59-8D42-4EA4136C8883}" type="presOf" srcId="{7C038180-65B6-45C2-A18C-372ECAE155C4}" destId="{B655EEC6-8B3A-4248-B1DB-6C8DC8C1D78C}" srcOrd="0" destOrd="0" presId="urn:microsoft.com/office/officeart/2011/layout/TabList"/>
    <dgm:cxn modelId="{14DA0CAD-CF5E-489B-99EE-F9FC3BCBC30A}" srcId="{12B87D97-A012-479B-81D5-65504673A47F}" destId="{A5AB468C-805F-4A23-93A2-D97BD214F1DE}" srcOrd="1" destOrd="0" parTransId="{0D5D1F0A-7895-4D9B-BED0-3D45F5C785A5}" sibTransId="{0A730138-2F4F-4EEB-BE1A-5E7953A598BB}"/>
    <dgm:cxn modelId="{D824A063-C8C7-4385-9B0D-4C82FCE5DBA1}" type="presOf" srcId="{12B87D97-A012-479B-81D5-65504673A47F}" destId="{EA8415F7-712E-4C3F-9F1E-2A6E13B93CEA}" srcOrd="0" destOrd="0" presId="urn:microsoft.com/office/officeart/2011/layout/TabList"/>
    <dgm:cxn modelId="{3F61ED0E-4386-4739-91E7-D91F5B463E59}" srcId="{6927199E-E643-4F61-AA93-2C6E32C28131}" destId="{CABC2C1B-D82A-4C39-B4EB-F5518EE35A6C}" srcOrd="1" destOrd="0" parTransId="{7522F45D-5DD4-44E8-9344-0693E4D913B7}" sibTransId="{0CD0277E-9115-4713-B733-AE6DB0C680D8}"/>
    <dgm:cxn modelId="{725D7F18-AFB5-4868-9900-C6AF119F3AA0}" type="presOf" srcId="{32AE4AF8-EECF-4186-91A0-F9C59C11E967}" destId="{FC8D3BDC-5539-4D93-8A9A-287418070257}" srcOrd="0" destOrd="0" presId="urn:microsoft.com/office/officeart/2011/layout/TabList"/>
    <dgm:cxn modelId="{B1001CC4-82FA-41AE-9893-2D9DB38A0397}" srcId="{7B7C9323-29D5-42A7-B22E-A11489ADBEE4}" destId="{FA8DAD6C-5B3F-4107-883A-9DCACA78689A}" srcOrd="2" destOrd="0" parTransId="{988BAB99-53B2-41EC-9B68-6BD959E25F47}" sibTransId="{5F9E6DC0-9F97-4F99-9C0D-882A93EA585C}"/>
    <dgm:cxn modelId="{26D9E2E6-1641-45BF-BA49-8DBF3C5BA546}" type="presOf" srcId="{9250F7D9-1ADB-450A-9C7B-045E21DDE5A9}" destId="{B27D15AF-5C35-485D-ACFB-E6BA45794ABC}" srcOrd="0" destOrd="1" presId="urn:microsoft.com/office/officeart/2011/layout/TabList"/>
    <dgm:cxn modelId="{93F436A2-69C2-4378-95A6-7411881E69AE}" type="presOf" srcId="{8CD2628D-0514-4B33-9E17-919753C18437}" destId="{B27D15AF-5C35-485D-ACFB-E6BA45794ABC}" srcOrd="0" destOrd="3" presId="urn:microsoft.com/office/officeart/2011/layout/TabList"/>
    <dgm:cxn modelId="{28BD4F86-144E-45C8-90B9-90A90E345764}" type="presOf" srcId="{7D7F60ED-4B15-4EAD-AFEA-AF618FDD44D7}" destId="{56C3FCE0-2A53-4B08-A3D9-097C74A1306D}" srcOrd="0" destOrd="3" presId="urn:microsoft.com/office/officeart/2011/layout/TabList"/>
    <dgm:cxn modelId="{8551F39A-5559-4F93-B0E4-FA1E912703C0}" srcId="{7B7C9323-29D5-42A7-B22E-A11489ADBEE4}" destId="{7C038180-65B6-45C2-A18C-372ECAE155C4}" srcOrd="1" destOrd="0" parTransId="{7C9C2B1C-642D-4811-BD03-245AA7AEC5DE}" sibTransId="{05765CA4-B8C9-496E-93B4-F1C346CA0368}"/>
    <dgm:cxn modelId="{D1E2E992-A21D-4084-BCE5-51E29621FD97}" type="presOf" srcId="{6927199E-E643-4F61-AA93-2C6E32C28131}" destId="{DC3B1EA9-95D7-4E62-9984-1BD6DD1F1781}" srcOrd="0" destOrd="0" presId="urn:microsoft.com/office/officeart/2011/layout/TabList"/>
    <dgm:cxn modelId="{B27CDD8C-5C64-4057-8C89-83A8D52AB992}" srcId="{A5AB468C-805F-4A23-93A2-D97BD214F1DE}" destId="{A4D866F7-AAE5-4372-9740-86F0C96BB37D}" srcOrd="3" destOrd="0" parTransId="{91D01E8F-F42D-41F4-99BA-20C61A25B5EC}" sibTransId="{434BB6E1-EAF8-4C3F-8FC1-ED72ACE62ED7}"/>
    <dgm:cxn modelId="{7915B598-EBEE-4143-8162-BD419691A06A}" srcId="{A5AB468C-805F-4A23-93A2-D97BD214F1DE}" destId="{B5C05A1D-5178-4282-AA4A-6EBE3C15B386}" srcOrd="6" destOrd="0" parTransId="{FA2053B9-C888-4003-978F-902818D21449}" sibTransId="{A83E1FAA-9D36-49FD-AF43-3484D03B83CE}"/>
    <dgm:cxn modelId="{2B37FE9F-3E06-433E-9CB5-74FA27A41509}" type="presOf" srcId="{9DDE452E-FF76-4A3E-A328-0C0186FF56F8}" destId="{8966D4B3-43E5-4E4D-8819-28BC7056DC1F}" srcOrd="0" destOrd="0" presId="urn:microsoft.com/office/officeart/2011/layout/TabList"/>
    <dgm:cxn modelId="{2516EB94-6200-4FD7-92D8-711247B8CACE}" srcId="{A5AB468C-805F-4A23-93A2-D97BD214F1DE}" destId="{E3592559-3752-4A4A-B9FF-2928D5CD20C6}" srcOrd="2" destOrd="0" parTransId="{B2AB860D-5CF1-4C58-9EC0-862784EFD0C8}" sibTransId="{0A62C56B-A5FB-4A50-9609-6C2662BFB973}"/>
    <dgm:cxn modelId="{78B0C03B-5DDC-4AE0-A5BC-12EB6ABF3DC8}" srcId="{6927199E-E643-4F61-AA93-2C6E32C28131}" destId="{CD1323B8-7474-4D58-9051-059BD6F51980}" srcOrd="3" destOrd="0" parTransId="{A2C6ECB1-37BA-4959-8A26-A2E26AB4DDF1}" sibTransId="{D806CB8B-0927-4937-BB4D-7284E2AEC026}"/>
    <dgm:cxn modelId="{61E261DA-51C8-4A28-9996-DD02DC98A3B7}" type="presOf" srcId="{8EE0E200-6B8E-4268-BF0B-5B254EA4932E}" destId="{B655EEC6-8B3A-4248-B1DB-6C8DC8C1D78C}" srcOrd="0" destOrd="2" presId="urn:microsoft.com/office/officeart/2011/layout/TabList"/>
    <dgm:cxn modelId="{0CB27184-343A-4444-8570-3199B1308D02}" srcId="{A5AB468C-805F-4A23-93A2-D97BD214F1DE}" destId="{C426C744-C275-4EC0-AB8E-F243DDED0A7C}" srcOrd="5" destOrd="0" parTransId="{9C26274C-F41C-4A5E-918C-CBA95C2B09A1}" sibTransId="{34755A47-41B4-4990-BF5F-A70E68F43A0D}"/>
    <dgm:cxn modelId="{5A00E79D-C305-45A8-A369-FF2F95FFF6A5}" srcId="{6927199E-E643-4F61-AA93-2C6E32C28131}" destId="{8CD2628D-0514-4B33-9E17-919753C18437}" srcOrd="4" destOrd="0" parTransId="{BF87C100-FD2D-4333-A4C6-DF70805CFC07}" sibTransId="{6C5EC3F2-7DAF-481C-92DE-B8CB352960DE}"/>
    <dgm:cxn modelId="{C3EB3516-01EC-44C6-B5EB-6FD9EDF7E452}" type="presOf" srcId="{A4D866F7-AAE5-4372-9740-86F0C96BB37D}" destId="{56C3FCE0-2A53-4B08-A3D9-097C74A1306D}" srcOrd="0" destOrd="2" presId="urn:microsoft.com/office/officeart/2011/layout/TabList"/>
    <dgm:cxn modelId="{89CBC9AF-5826-48CC-B125-1D19A4625985}" srcId="{A5AB468C-805F-4A23-93A2-D97BD214F1DE}" destId="{7D7F60ED-4B15-4EAD-AFEA-AF618FDD44D7}" srcOrd="4" destOrd="0" parTransId="{E849480A-BF54-438B-88D6-EA3233D671B5}" sibTransId="{96EC361E-6312-4510-AC22-CE7C3E8A6AE3}"/>
    <dgm:cxn modelId="{431C6C61-8674-406E-8DC7-BB96CAC84F68}" srcId="{7B7C9323-29D5-42A7-B22E-A11489ADBEE4}" destId="{8EE0E200-6B8E-4268-BF0B-5B254EA4932E}" srcOrd="3" destOrd="0" parTransId="{847906DA-22B6-4771-AAFA-A01CFA81EE49}" sibTransId="{6FA06846-8066-4705-86B7-CE80A8735F43}"/>
    <dgm:cxn modelId="{4ACC262D-BA19-4A2C-8536-A2C6B19A1E20}" srcId="{7B7C9323-29D5-42A7-B22E-A11489ADBEE4}" destId="{DE6E7D11-ACD9-4EE3-95DB-278CD8506729}" srcOrd="0" destOrd="0" parTransId="{3E6EF34A-B401-4D45-81F1-563A6EFA9AB7}" sibTransId="{2FDB77BC-20BA-4691-94CA-B4B44CB288F5}"/>
    <dgm:cxn modelId="{A7ACF036-D1D7-4093-92F6-95D2461768EE}" type="presOf" srcId="{E3592559-3752-4A4A-B9FF-2928D5CD20C6}" destId="{56C3FCE0-2A53-4B08-A3D9-097C74A1306D}" srcOrd="0" destOrd="1" presId="urn:microsoft.com/office/officeart/2011/layout/TabList"/>
    <dgm:cxn modelId="{15FBAD5F-9ED0-47D9-8560-CED8ECBC6054}" type="presOf" srcId="{C426C744-C275-4EC0-AB8E-F243DDED0A7C}" destId="{56C3FCE0-2A53-4B08-A3D9-097C74A1306D}" srcOrd="0" destOrd="4" presId="urn:microsoft.com/office/officeart/2011/layout/TabList"/>
    <dgm:cxn modelId="{49976418-695A-4466-952A-0AB2106BF918}" type="presOf" srcId="{7B7C9323-29D5-42A7-B22E-A11489ADBEE4}" destId="{8E03606E-FB7C-4CEF-A4A7-81161196F75A}" srcOrd="0" destOrd="0" presId="urn:microsoft.com/office/officeart/2011/layout/TabList"/>
    <dgm:cxn modelId="{33F680ED-7967-4C39-A3A7-3B43C0409072}" type="presOf" srcId="{DE6E7D11-ACD9-4EE3-95DB-278CD8506729}" destId="{802A1866-77EB-48D7-87CC-D59A7C9321F6}" srcOrd="0" destOrd="0" presId="urn:microsoft.com/office/officeart/2011/layout/TabList"/>
    <dgm:cxn modelId="{50C8B143-F313-4C4A-AF51-113046598D3A}" srcId="{12B87D97-A012-479B-81D5-65504673A47F}" destId="{6927199E-E643-4F61-AA93-2C6E32C28131}" srcOrd="2" destOrd="0" parTransId="{A23FCEFC-69C3-440D-8F21-93E5FEE282F2}" sibTransId="{B3FB4A04-3D69-48BF-965F-44CB42D831F3}"/>
    <dgm:cxn modelId="{93EAE679-87BB-425D-BCFB-447E620AF56A}" type="presOf" srcId="{CD1323B8-7474-4D58-9051-059BD6F51980}" destId="{B27D15AF-5C35-485D-ACFB-E6BA45794ABC}" srcOrd="0" destOrd="2" presId="urn:microsoft.com/office/officeart/2011/layout/TabList"/>
    <dgm:cxn modelId="{98540176-2BA3-45CE-9A3A-D22A26EE9E0F}" srcId="{6927199E-E643-4F61-AA93-2C6E32C28131}" destId="{32AE4AF8-EECF-4186-91A0-F9C59C11E967}" srcOrd="0" destOrd="0" parTransId="{238F6BDA-C4E6-4CE2-8F56-CF127D9D3F0E}" sibTransId="{C16520C8-8013-4DAF-9432-6C92961CEDB2}"/>
    <dgm:cxn modelId="{D93D4672-1FB2-4887-90BC-EECD825CAA4B}" type="presParOf" srcId="{EA8415F7-712E-4C3F-9F1E-2A6E13B93CEA}" destId="{F83E9B2B-DD6B-45C6-91E8-D39C3348BCC4}" srcOrd="0" destOrd="0" presId="urn:microsoft.com/office/officeart/2011/layout/TabList"/>
    <dgm:cxn modelId="{B7A3EF29-E68F-4C0A-94BF-8458DAF8E2A2}" type="presParOf" srcId="{F83E9B2B-DD6B-45C6-91E8-D39C3348BCC4}" destId="{802A1866-77EB-48D7-87CC-D59A7C9321F6}" srcOrd="0" destOrd="0" presId="urn:microsoft.com/office/officeart/2011/layout/TabList"/>
    <dgm:cxn modelId="{5FFA5EBF-0AF3-4A35-A80D-A1AC31113EEC}" type="presParOf" srcId="{F83E9B2B-DD6B-45C6-91E8-D39C3348BCC4}" destId="{8E03606E-FB7C-4CEF-A4A7-81161196F75A}" srcOrd="1" destOrd="0" presId="urn:microsoft.com/office/officeart/2011/layout/TabList"/>
    <dgm:cxn modelId="{E47DA197-2175-4DB8-9E8E-3073D4BAB1F5}" type="presParOf" srcId="{F83E9B2B-DD6B-45C6-91E8-D39C3348BCC4}" destId="{75B069E0-5AED-4A3B-85D3-ECBEB8D148E6}" srcOrd="2" destOrd="0" presId="urn:microsoft.com/office/officeart/2011/layout/TabList"/>
    <dgm:cxn modelId="{F0519774-E039-40B3-AA31-1DBC81B1D55B}" type="presParOf" srcId="{EA8415F7-712E-4C3F-9F1E-2A6E13B93CEA}" destId="{B655EEC6-8B3A-4248-B1DB-6C8DC8C1D78C}" srcOrd="1" destOrd="0" presId="urn:microsoft.com/office/officeart/2011/layout/TabList"/>
    <dgm:cxn modelId="{D2457FD0-5D50-4D92-8A32-5C5B02E0BBD6}" type="presParOf" srcId="{EA8415F7-712E-4C3F-9F1E-2A6E13B93CEA}" destId="{FCEF80CC-F4A6-4F3D-B428-55EF3DBA2E69}" srcOrd="2" destOrd="0" presId="urn:microsoft.com/office/officeart/2011/layout/TabList"/>
    <dgm:cxn modelId="{6750AFE7-BACE-4672-AC0B-33B8377CE3E8}" type="presParOf" srcId="{EA8415F7-712E-4C3F-9F1E-2A6E13B93CEA}" destId="{02F44BD5-B9C3-48C6-9E14-384F615D7F96}" srcOrd="3" destOrd="0" presId="urn:microsoft.com/office/officeart/2011/layout/TabList"/>
    <dgm:cxn modelId="{ABEB5391-952D-4DD3-A894-C9F34FF9CB91}" type="presParOf" srcId="{02F44BD5-B9C3-48C6-9E14-384F615D7F96}" destId="{8966D4B3-43E5-4E4D-8819-28BC7056DC1F}" srcOrd="0" destOrd="0" presId="urn:microsoft.com/office/officeart/2011/layout/TabList"/>
    <dgm:cxn modelId="{F4D4A038-8E45-4237-90AC-755785B9EB54}" type="presParOf" srcId="{02F44BD5-B9C3-48C6-9E14-384F615D7F96}" destId="{3E659E35-58E9-49FC-A5B6-DC4923567569}" srcOrd="1" destOrd="0" presId="urn:microsoft.com/office/officeart/2011/layout/TabList"/>
    <dgm:cxn modelId="{4747F1D6-A2C0-4482-9CFB-DF1D598128D6}" type="presParOf" srcId="{02F44BD5-B9C3-48C6-9E14-384F615D7F96}" destId="{5983487E-A862-4D58-96F7-C5B30D555DD3}" srcOrd="2" destOrd="0" presId="urn:microsoft.com/office/officeart/2011/layout/TabList"/>
    <dgm:cxn modelId="{9457F1F7-F923-4B6A-942A-A7C63EEE9331}" type="presParOf" srcId="{EA8415F7-712E-4C3F-9F1E-2A6E13B93CEA}" destId="{56C3FCE0-2A53-4B08-A3D9-097C74A1306D}" srcOrd="4" destOrd="0" presId="urn:microsoft.com/office/officeart/2011/layout/TabList"/>
    <dgm:cxn modelId="{6C078300-F0A8-4FF1-98C2-67C9183224A4}" type="presParOf" srcId="{EA8415F7-712E-4C3F-9F1E-2A6E13B93CEA}" destId="{F6E600C1-9A16-4B02-B08C-BD7A44846CC8}" srcOrd="5" destOrd="0" presId="urn:microsoft.com/office/officeart/2011/layout/TabList"/>
    <dgm:cxn modelId="{010A6226-90A7-499A-8695-766801AA92F4}" type="presParOf" srcId="{EA8415F7-712E-4C3F-9F1E-2A6E13B93CEA}" destId="{8848E4CF-7B29-4BB1-8A75-A36738E58B1D}" srcOrd="6" destOrd="0" presId="urn:microsoft.com/office/officeart/2011/layout/TabList"/>
    <dgm:cxn modelId="{815D42CF-D33E-4A41-BE42-ECFA95DFC4D6}" type="presParOf" srcId="{8848E4CF-7B29-4BB1-8A75-A36738E58B1D}" destId="{FC8D3BDC-5539-4D93-8A9A-287418070257}" srcOrd="0" destOrd="0" presId="urn:microsoft.com/office/officeart/2011/layout/TabList"/>
    <dgm:cxn modelId="{CC11E8B5-0040-4397-A37D-A85A34A9E213}" type="presParOf" srcId="{8848E4CF-7B29-4BB1-8A75-A36738E58B1D}" destId="{DC3B1EA9-95D7-4E62-9984-1BD6DD1F1781}" srcOrd="1" destOrd="0" presId="urn:microsoft.com/office/officeart/2011/layout/TabList"/>
    <dgm:cxn modelId="{EF459004-D730-4CE9-806D-1E375A87289B}" type="presParOf" srcId="{8848E4CF-7B29-4BB1-8A75-A36738E58B1D}" destId="{58CB5F59-326D-4151-BBF6-87CF6A5118A2}" srcOrd="2" destOrd="0" presId="urn:microsoft.com/office/officeart/2011/layout/TabList"/>
    <dgm:cxn modelId="{50825F8A-488E-4AEF-B22F-DFB4B4FC99A1}" type="presParOf" srcId="{EA8415F7-712E-4C3F-9F1E-2A6E13B93CEA}" destId="{B27D15AF-5C35-485D-ACFB-E6BA45794ABC}" srcOrd="7" destOrd="0" presId="urn:microsoft.com/office/officeart/2011/layout/TabList"/>
  </dgm:cxnLst>
  <dgm:bg>
    <a:gradFill>
      <a:gsLst>
        <a:gs pos="0">
          <a:schemeClr val="bg1">
            <a:lumMod val="85000"/>
          </a:schemeClr>
        </a:gs>
        <a:gs pos="100000">
          <a:schemeClr val="bg1"/>
        </a:gs>
      </a:gsLst>
      <a:lin ang="16200000" scaled="0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">
  <dgm:title val="Список вкладок"/>
  <dgm:desc val="Служит для отображения непоследовательных или сгруппированных блоков данных. Рекомендуется использовать для списков с текстом уровня 1 небольшого объема. Первый текст уровня 2 отображается рядом с текстом уровня 1, а остальной текст уровня 2 — под текстом уровня 1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0.74345</cdr:x>
      <cdr:y>0.64149</cdr:y>
    </cdr:from>
    <cdr:to>
      <cdr:x>0.96395</cdr:x>
      <cdr:y>0.75043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6798132" y="3816424"/>
          <a:ext cx="2016223" cy="6480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dirty="0"/>
            <a:t> </a:t>
          </a:r>
          <a:r>
            <a:rPr lang="ru-RU" dirty="0" smtClean="0"/>
            <a:t>    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Фактическая         обеспеченность по  Сахалинской области 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0.75987</cdr:x>
      <cdr:y>0.6536</cdr:y>
    </cdr:from>
    <cdr:to>
      <cdr:x>0.76775</cdr:x>
      <cdr:y>0.6657</cdr:y>
    </cdr:to>
    <cdr:sp macro="" textlink="">
      <cdr:nvSpPr>
        <cdr:cNvPr id="3" name="Прямоугольник 2"/>
        <cdr:cNvSpPr/>
      </cdr:nvSpPr>
      <cdr:spPr bwMode="auto">
        <a:xfrm xmlns:a="http://schemas.openxmlformats.org/drawingml/2006/main">
          <a:off x="6948264" y="3888432"/>
          <a:ext cx="72008" cy="72008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 sz="9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0.63915</cdr:x>
      <cdr:y>0.01913</cdr:y>
    </cdr:from>
    <cdr:to>
      <cdr:x>0.63915</cdr:x>
      <cdr:y>0.93292</cdr:y>
    </cdr:to>
    <cdr:cxnSp macro="">
      <cdr:nvCxnSpPr>
        <cdr:cNvPr id="2" name="Прямая соединительная линия 1"/>
        <cdr:cNvCxnSpPr/>
      </cdr:nvCxnSpPr>
      <cdr:spPr>
        <a:xfrm xmlns:a="http://schemas.openxmlformats.org/drawingml/2006/main">
          <a:off x="2646040" y="79883"/>
          <a:ext cx="0" cy="3816424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00B050"/>
          </a:solidFill>
          <a:prstDash val="sysDot"/>
          <a:beve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5621" cy="501496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0934" y="1"/>
            <a:ext cx="2985621" cy="501496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F94F108A-F819-492A-B049-A5B568A27FDE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218"/>
            <a:ext cx="2985621" cy="501496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0934" y="9517218"/>
            <a:ext cx="2985621" cy="501496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A015A99B-C7EB-4CAB-93AC-FB1F152F6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211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84870" cy="500935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702" y="1"/>
            <a:ext cx="2984870" cy="500935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41742A9E-8C1C-45AC-B42B-CC045BC6BE69}" type="datetimeFigureOut">
              <a:rPr lang="ru-RU" smtClean="0"/>
              <a:t>10.04.2019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8" tIns="46214" rIns="92428" bIns="4621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8892"/>
            <a:ext cx="5510530" cy="4508421"/>
          </a:xfrm>
          <a:prstGeom prst="rect">
            <a:avLst/>
          </a:prstGeom>
        </p:spPr>
        <p:txBody>
          <a:bodyPr vert="horz" lIns="92428" tIns="46214" rIns="92428" bIns="4621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516041"/>
            <a:ext cx="2984870" cy="500935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702" y="9516041"/>
            <a:ext cx="2984870" cy="500935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A6ED4B83-8370-471E-A578-4E1D88A4AC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2300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9800" y="750888"/>
            <a:ext cx="5010150" cy="3757612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9623" y="4759131"/>
            <a:ext cx="5510529" cy="4508899"/>
          </a:xfrm>
          <a:prstGeom prst="rect">
            <a:avLst/>
          </a:prstGeom>
          <a:noFill/>
        </p:spPr>
        <p:txBody>
          <a:bodyPr wrap="square" lIns="91928" tIns="45964" rIns="91928" bIns="45964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6" y="6"/>
            <a:ext cx="2985671" cy="50045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463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252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048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9800" y="750888"/>
            <a:ext cx="5010150" cy="3757612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9623" y="4759131"/>
            <a:ext cx="5510529" cy="4508899"/>
          </a:xfrm>
          <a:prstGeom prst="rect">
            <a:avLst/>
          </a:prstGeom>
          <a:noFill/>
        </p:spPr>
        <p:txBody>
          <a:bodyPr wrap="square" lIns="91928" tIns="45964" rIns="91928" bIns="45964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6" y="6"/>
            <a:ext cx="2985671" cy="50045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709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453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281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12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302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9916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5709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9800" y="750888"/>
            <a:ext cx="5010150" cy="3757612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9623" y="4759131"/>
            <a:ext cx="5510529" cy="4508899"/>
          </a:xfrm>
          <a:prstGeom prst="rect">
            <a:avLst/>
          </a:prstGeom>
          <a:noFill/>
        </p:spPr>
        <p:txBody>
          <a:bodyPr wrap="square" lIns="91928" tIns="45964" rIns="91928" bIns="45964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6" y="6"/>
            <a:ext cx="2985671" cy="50045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982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811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>
          <a:xfrm>
            <a:off x="6786578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00"/>
                </a:solidFill>
              </a:rPr>
              <a:t>  </a:t>
            </a:r>
            <a:endParaRPr lang="ru-RU" sz="1000" dirty="0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835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973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F3DDA9-9607-4F45-889A-9B5CD708B355}" type="datetime1">
              <a:rPr lang="ru-RU" smtClean="0"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6EFAC7-CBF3-4200-B104-AB47360B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65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395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>
          <a:xfrm>
            <a:off x="6786578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00"/>
                </a:solidFill>
              </a:rPr>
              <a:t>  </a:t>
            </a:r>
            <a:endParaRPr lang="ru-RU" sz="1000" dirty="0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746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57224" y="1142984"/>
            <a:ext cx="7429936" cy="817563"/>
          </a:xfrm>
        </p:spPr>
        <p:txBody>
          <a:bodyPr/>
          <a:lstStyle>
            <a:lvl1pPr>
              <a:defRPr sz="3600" b="1">
                <a:solidFill>
                  <a:srgbClr val="0070C0"/>
                </a:solidFill>
                <a:latin typeface="Calibri" pitchFamily="34" charset="0"/>
                <a:cs typeface="Courier New" pitchFamily="49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0132" y="2143116"/>
            <a:ext cx="7416644" cy="4137033"/>
          </a:xfrm>
        </p:spPr>
        <p:txBody>
          <a:bodyPr/>
          <a:lstStyle>
            <a:lvl1pPr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2000">
                <a:latin typeface="Calibri" pitchFamily="34" charset="0"/>
              </a:defRPr>
            </a:lvl1pPr>
            <a:lvl2pPr>
              <a:buClr>
                <a:schemeClr val="tx1">
                  <a:lumMod val="75000"/>
                  <a:lumOff val="25000"/>
                </a:schemeClr>
              </a:buClr>
              <a:defRPr sz="1800">
                <a:latin typeface="Calibri" pitchFamily="34" charset="0"/>
              </a:defRPr>
            </a:lvl2pPr>
            <a:lvl3pPr>
              <a:buClr>
                <a:schemeClr val="tx1">
                  <a:lumMod val="75000"/>
                  <a:lumOff val="25000"/>
                </a:schemeClr>
              </a:buClr>
              <a:defRPr sz="1600">
                <a:latin typeface="Calibri" pitchFamily="34" charset="0"/>
              </a:defRPr>
            </a:lvl3pPr>
            <a:lvl4pPr>
              <a:buClr>
                <a:schemeClr val="tx1">
                  <a:lumMod val="75000"/>
                  <a:lumOff val="25000"/>
                </a:schemeClr>
              </a:buClr>
              <a:defRPr sz="1400">
                <a:latin typeface="Calibri" pitchFamily="34" charset="0"/>
              </a:defRPr>
            </a:lvl4pPr>
            <a:lvl5pPr>
              <a:buClr>
                <a:schemeClr val="tx1">
                  <a:lumMod val="75000"/>
                  <a:lumOff val="25000"/>
                </a:schemeClr>
              </a:buClr>
              <a:defRPr sz="1400">
                <a:latin typeface="Calibri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7010400" y="6381328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00"/>
                </a:solidFill>
              </a:rPr>
              <a:t>  </a:t>
            </a:r>
            <a:endParaRPr lang="ru-RU" sz="1000" dirty="0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496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5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58900" y="1447800"/>
            <a:ext cx="7099300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514600"/>
            <a:ext cx="7086600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028" name="Picture 6" descr="sah_01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8420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34" r:id="rId2"/>
    <p:sldLayoutId id="214748373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5621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–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9812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4384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8956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3528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8100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5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58900" y="1447800"/>
            <a:ext cx="7099300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514600"/>
            <a:ext cx="7086600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028" name="Picture 6" descr="sah_01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7169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5621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–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9812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4384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8956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3528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8100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8.xml"/><Relationship Id="rId3" Type="http://schemas.openxmlformats.org/officeDocument/2006/relationships/diagramLayout" Target="../diagrams/layout1.xml"/><Relationship Id="rId7" Type="http://schemas.openxmlformats.org/officeDocument/2006/relationships/chart" Target="../charts/chart17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22.xml"/><Relationship Id="rId4" Type="http://schemas.openxmlformats.org/officeDocument/2006/relationships/chart" Target="../charts/char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chart" Target="../charts/char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66" t="-399" r="5962" b="399"/>
          <a:stretch/>
        </p:blipFill>
        <p:spPr>
          <a:xfrm>
            <a:off x="-46038" y="-27384"/>
            <a:ext cx="9190037" cy="6885384"/>
          </a:xfrm>
          <a:prstGeom prst="rect">
            <a:avLst/>
          </a:prstGeom>
        </p:spPr>
      </p:pic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2840038" y="38369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4100" name="Text Box 33"/>
          <p:cNvSpPr txBox="1">
            <a:spLocks noChangeArrowheads="1"/>
          </p:cNvSpPr>
          <p:nvPr/>
        </p:nvSpPr>
        <p:spPr bwMode="auto">
          <a:xfrm>
            <a:off x="0" y="629015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Южно-Сахалинск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05 марта 2019 </a:t>
            </a:r>
            <a:r>
              <a:rPr lang="ru-RU" sz="1400" dirty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года</a:t>
            </a:r>
            <a:endParaRPr lang="ru-RU" sz="1400" dirty="0">
              <a:solidFill>
                <a:srgbClr val="000000"/>
              </a:solidFill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4102" name="TextBox 7"/>
          <p:cNvSpPr txBox="1">
            <a:spLocks noChangeArrowheads="1"/>
          </p:cNvSpPr>
          <p:nvPr/>
        </p:nvSpPr>
        <p:spPr bwMode="auto">
          <a:xfrm>
            <a:off x="162159" y="2545947"/>
            <a:ext cx="8819679" cy="1754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 О реализации основных направлений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государственной политики 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развитию отраслей потребительского рынка, 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пищевой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и перерабатывающей промышленности </a:t>
            </a: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з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а 2018 год и задачи на 2019 год</a:t>
            </a:r>
            <a:endParaRPr lang="ru-RU" alt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5049" y="5373216"/>
            <a:ext cx="6634630" cy="480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Павленко Инна </a:t>
            </a:r>
            <a:r>
              <a:rPr lang="ru-RU" altLang="ru-RU" sz="1400" dirty="0" smtClean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Владимировна </a:t>
            </a:r>
          </a:p>
          <a:p>
            <a:pPr lvl="0" algn="just">
              <a:lnSpc>
                <a:spcPct val="9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министр </a:t>
            </a:r>
            <a:r>
              <a:rPr lang="ru-RU" altLang="ru-RU" sz="1400" dirty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торговли и продовольствия Сахалинской области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16632"/>
            <a:ext cx="619375" cy="6956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6572" y="798498"/>
            <a:ext cx="4225427" cy="7848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500" cap="small" dirty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м</a:t>
            </a:r>
            <a:r>
              <a:rPr lang="ru-RU" sz="1500" cap="small" dirty="0" smtClean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инистерство торговли</a:t>
            </a:r>
          </a:p>
          <a:p>
            <a:r>
              <a:rPr lang="ru-RU" sz="1500" cap="small" dirty="0" smtClean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и продовольствия</a:t>
            </a:r>
          </a:p>
          <a:p>
            <a:r>
              <a:rPr lang="ru-RU" sz="1500" cap="small" dirty="0">
                <a:solidFill>
                  <a:schemeClr val="bg1"/>
                </a:solidFill>
                <a:latin typeface="Swift ExtraBoldC" panose="020A0803090405020504" pitchFamily="18" charset="0"/>
              </a:rPr>
              <a:t> </a:t>
            </a:r>
            <a:r>
              <a:rPr lang="ru-RU" sz="1500" cap="small" dirty="0" smtClean="0">
                <a:solidFill>
                  <a:schemeClr val="bg1"/>
                </a:solidFill>
                <a:latin typeface="Swift ExtraBoldC" panose="020A0803090405020504" pitchFamily="18" charset="0"/>
              </a:rPr>
              <a:t>     сахалинской области</a:t>
            </a:r>
            <a:endParaRPr lang="ru-RU" sz="1500" cap="small" dirty="0">
              <a:solidFill>
                <a:schemeClr val="bg1"/>
              </a:solidFill>
              <a:latin typeface="Swift ExtraBoldC" panose="020A08030904050205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88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5888"/>
            <a:ext cx="739110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отребительский рынок</a:t>
            </a:r>
          </a:p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птовая торговля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1" y="6627128"/>
            <a:ext cx="463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10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91"/>
          <a:stretch/>
        </p:blipFill>
        <p:spPr>
          <a:xfrm>
            <a:off x="5508104" y="4231162"/>
            <a:ext cx="3005195" cy="2284591"/>
          </a:xfrm>
          <a:prstGeom prst="rect">
            <a:avLst/>
          </a:prstGeom>
          <a:solidFill>
            <a:srgbClr val="FFC000"/>
          </a:solidFill>
          <a:effectLst>
            <a:glow rad="127000">
              <a:srgbClr val="FFCC00">
                <a:alpha val="32000"/>
              </a:srgbClr>
            </a:glow>
          </a:effectLst>
          <a:scene3d>
            <a:camera prst="orthographicFront"/>
            <a:lightRig rig="threePt" dir="t"/>
          </a:scene3d>
          <a:sp3d extrusionH="76200">
            <a:extrusionClr>
              <a:schemeClr val="tx2">
                <a:lumMod val="65000"/>
                <a:lumOff val="35000"/>
              </a:schemeClr>
            </a:extrusionClr>
          </a:sp3d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4011233"/>
              </p:ext>
            </p:extLst>
          </p:nvPr>
        </p:nvGraphicFramePr>
        <p:xfrm>
          <a:off x="131456" y="99329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0659969"/>
              </p:ext>
            </p:extLst>
          </p:nvPr>
        </p:nvGraphicFramePr>
        <p:xfrm>
          <a:off x="183200" y="387213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6087818"/>
              </p:ext>
            </p:extLst>
          </p:nvPr>
        </p:nvGraphicFramePr>
        <p:xfrm>
          <a:off x="4490022" y="1001257"/>
          <a:ext cx="4653978" cy="3219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38679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seriesEl"/>
        </p:bldSub>
      </p:bldGraphic>
      <p:bldGraphic spid="10" grpId="0">
        <p:bldSub>
          <a:bldChart bld="series"/>
        </p:bldSub>
      </p:bldGraphic>
      <p:bldGraphic spid="11" grpId="0">
        <p:bldSub>
          <a:bldChart bld="category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24237"/>
            <a:ext cx="7463110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отребительский рынок</a:t>
            </a:r>
          </a:p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бщественное питание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0" y="6597352"/>
            <a:ext cx="4635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11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51520" y="1052736"/>
            <a:ext cx="4040276" cy="1077144"/>
            <a:chOff x="0" y="2703"/>
            <a:chExt cx="4040276" cy="861120"/>
          </a:xfrm>
        </p:grpSpPr>
        <p:sp>
          <p:nvSpPr>
            <p:cNvPr id="6" name="Прямоугольник с двумя усеченными противолежащими углами 5"/>
            <p:cNvSpPr/>
            <p:nvPr/>
          </p:nvSpPr>
          <p:spPr>
            <a:xfrm>
              <a:off x="0" y="2703"/>
              <a:ext cx="4040276" cy="861120"/>
            </a:xfrm>
            <a:prstGeom prst="snip2DiagRect">
              <a:avLst/>
            </a:prstGeom>
            <a:solidFill>
              <a:srgbClr val="4BACC6">
                <a:shade val="5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7" name="Прямоугольник 6"/>
            <p:cNvSpPr/>
            <p:nvPr/>
          </p:nvSpPr>
          <p:spPr>
            <a:xfrm>
              <a:off x="71761" y="74464"/>
              <a:ext cx="3896754" cy="7175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00" b="1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Swift ExtraBoldC" panose="020A0803090405020504" pitchFamily="18" charset="0"/>
                  <a:cs typeface="Times New Roman" panose="02020603050405020304" pitchFamily="18" charset="0"/>
                </a:rPr>
                <a:t>Товарооборот общественного питания 2018 года к 2017 году в сопоставимых ценах по муниципальным образованиям, %</a:t>
              </a:r>
              <a:endParaRPr kumimoji="0" lang="ru-RU" sz="1300" b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wift ExtraBoldC" panose="020A08030904050205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485236326"/>
              </p:ext>
            </p:extLst>
          </p:nvPr>
        </p:nvGraphicFramePr>
        <p:xfrm>
          <a:off x="4572000" y="1052736"/>
          <a:ext cx="4032448" cy="1082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2997904"/>
              </p:ext>
            </p:extLst>
          </p:nvPr>
        </p:nvGraphicFramePr>
        <p:xfrm>
          <a:off x="395537" y="2276872"/>
          <a:ext cx="4032448" cy="4168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3623643"/>
              </p:ext>
            </p:extLst>
          </p:nvPr>
        </p:nvGraphicFramePr>
        <p:xfrm>
          <a:off x="4518248" y="2268997"/>
          <a:ext cx="413995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36184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16632"/>
            <a:ext cx="739110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Потребительский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рынок 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Бытовое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обслуживание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0" y="6525344"/>
            <a:ext cx="4635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12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9905452"/>
              </p:ext>
            </p:extLst>
          </p:nvPr>
        </p:nvGraphicFramePr>
        <p:xfrm>
          <a:off x="34455" y="1017984"/>
          <a:ext cx="8208912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667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2840038" y="38369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0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16632"/>
            <a:ext cx="619375" cy="6956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936973"/>
            <a:ext cx="4176464" cy="26085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3670238"/>
            <a:ext cx="4176464" cy="27231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3670238"/>
            <a:ext cx="4320480" cy="27231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25" y="116632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Swift ExtraBoldC" panose="020B0604020202020204" charset="0"/>
              </a:rPr>
              <a:t>Сахалинская ассоциация кулинаров и рестораторов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Swift ExtraBoldC" panose="020B0604020202020204" charset="0"/>
              </a:rPr>
              <a:t>«САКУРА»</a:t>
            </a:r>
            <a:endParaRPr lang="ru-RU" sz="1600" dirty="0">
              <a:solidFill>
                <a:schemeClr val="bg1"/>
              </a:solidFill>
              <a:latin typeface="Swift ExtraBoldC" panose="020B060402020202020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8" y="936973"/>
            <a:ext cx="4320480" cy="260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18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5888"/>
            <a:ext cx="739110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5000"/>
              </a:lnSpc>
            </a:pP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Гостиничный бизнес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1" y="6627128"/>
            <a:ext cx="463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14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1118304"/>
              </p:ext>
            </p:extLst>
          </p:nvPr>
        </p:nvGraphicFramePr>
        <p:xfrm>
          <a:off x="4644008" y="914151"/>
          <a:ext cx="4876935" cy="2747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4856087"/>
              </p:ext>
            </p:extLst>
          </p:nvPr>
        </p:nvGraphicFramePr>
        <p:xfrm>
          <a:off x="-13118" y="914151"/>
          <a:ext cx="4623480" cy="2570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9111989"/>
              </p:ext>
            </p:extLst>
          </p:nvPr>
        </p:nvGraphicFramePr>
        <p:xfrm>
          <a:off x="-132809" y="3661238"/>
          <a:ext cx="9391110" cy="319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4582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5888"/>
            <a:ext cx="7391102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Пищевая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промышленность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Основные показатели за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2016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–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2018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год</a:t>
            </a:r>
          </a:p>
          <a:p>
            <a:pPr lvl="0">
              <a:lnSpc>
                <a:spcPct val="95000"/>
              </a:lnSpc>
            </a:pPr>
            <a:endParaRPr lang="ru-RU" altLang="ru-RU" sz="1600" dirty="0">
              <a:solidFill>
                <a:prstClr val="white"/>
              </a:solidFill>
              <a:latin typeface="Swift ExtraBoldC" panose="020A0803090405020504" pitchFamily="18" charset="0"/>
              <a:cs typeface="Times New Roman" pitchFamily="18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0" y="6525344"/>
            <a:ext cx="4635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15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5509054"/>
              </p:ext>
            </p:extLst>
          </p:nvPr>
        </p:nvGraphicFramePr>
        <p:xfrm>
          <a:off x="179512" y="112474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9642860"/>
              </p:ext>
            </p:extLst>
          </p:nvPr>
        </p:nvGraphicFramePr>
        <p:xfrm>
          <a:off x="4751512" y="1123020"/>
          <a:ext cx="3870176" cy="2451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1330489"/>
              </p:ext>
            </p:extLst>
          </p:nvPr>
        </p:nvGraphicFramePr>
        <p:xfrm>
          <a:off x="4205287" y="3573016"/>
          <a:ext cx="4938713" cy="3090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4373902"/>
            <a:ext cx="2952328" cy="2160240"/>
          </a:xfrm>
          <a:prstGeom prst="rect">
            <a:avLst/>
          </a:prstGeom>
          <a:effectLst>
            <a:glow rad="127000">
              <a:schemeClr val="bg1"/>
            </a:glow>
            <a:outerShdw dist="50800" dir="5400000" sx="83000" sy="83000" algn="ctr" rotWithShape="0">
              <a:srgbClr val="487DE6">
                <a:alpha val="6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525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68635" y="136100"/>
            <a:ext cx="7569473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95000"/>
              </a:lnSpc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Пищевая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промышленность</a:t>
            </a:r>
          </a:p>
          <a:p>
            <a:pPr lvl="0" fontAlgn="ctr">
              <a:lnSpc>
                <a:spcPct val="95000"/>
              </a:lnSpc>
              <a:defRPr/>
            </a:pP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Выпуск отдельных видов продукции в 2017-2018 годах, тонн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3" y="6521557"/>
            <a:ext cx="4378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16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204263"/>
              </p:ext>
            </p:extLst>
          </p:nvPr>
        </p:nvGraphicFramePr>
        <p:xfrm>
          <a:off x="107504" y="980728"/>
          <a:ext cx="457200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5957794"/>
              </p:ext>
            </p:extLst>
          </p:nvPr>
        </p:nvGraphicFramePr>
        <p:xfrm>
          <a:off x="4467387" y="836712"/>
          <a:ext cx="457200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4505562"/>
            <a:ext cx="7056784" cy="21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17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37986"/>
            <a:ext cx="8036098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Показатели развития отраслей пищевой и перерабатывающей промышленности Сахалинской области. Реализация основ здорового питания.</a:t>
            </a: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183842"/>
              </p:ext>
            </p:extLst>
          </p:nvPr>
        </p:nvGraphicFramePr>
        <p:xfrm>
          <a:off x="0" y="908720"/>
          <a:ext cx="4918496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3502139"/>
              </p:ext>
            </p:extLst>
          </p:nvPr>
        </p:nvGraphicFramePr>
        <p:xfrm>
          <a:off x="4918496" y="968983"/>
          <a:ext cx="4225504" cy="5844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1619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7" y="279753"/>
            <a:ext cx="7497465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Объёмы инвестиций на техническое перевооружение по годам, млн. рублей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3" y="6525344"/>
            <a:ext cx="4378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18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13394391"/>
              </p:ext>
            </p:extLst>
          </p:nvPr>
        </p:nvGraphicFramePr>
        <p:xfrm>
          <a:off x="35496" y="1196751"/>
          <a:ext cx="9108504" cy="5661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820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28709"/>
            <a:ext cx="78551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Показатели развития отраслей пищевой и перерабатывающей промышленности Сахалинской области. Создание новых производственных </a:t>
            </a: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объектов</a:t>
            </a:r>
            <a:endParaRPr 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69649858"/>
              </p:ext>
            </p:extLst>
          </p:nvPr>
        </p:nvGraphicFramePr>
        <p:xfrm>
          <a:off x="251520" y="1052737"/>
          <a:ext cx="8647271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320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115888"/>
            <a:ext cx="74631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wift ExtraBoldC" panose="020A0803090405020504" pitchFamily="18" charset="0"/>
                <a:cs typeface="Tahoma" pitchFamily="34" charset="0"/>
              </a:rPr>
              <a:t>Уровень жизни и структура </a:t>
            </a:r>
            <a:r>
              <a:rPr lang="ru-RU" sz="1600" b="1" dirty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wift ExtraBoldC" panose="020A0803090405020504" pitchFamily="18" charset="0"/>
                <a:cs typeface="Tahoma" pitchFamily="34" charset="0"/>
              </a:rPr>
              <a:t>использования денежных доходов населения, </a:t>
            </a:r>
            <a:r>
              <a:rPr lang="ru-RU" sz="1600" b="1" dirty="0" smtClean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wift ExtraBoldC" panose="020A0803090405020504" pitchFamily="18" charset="0"/>
                <a:cs typeface="Tahoma" pitchFamily="34" charset="0"/>
              </a:rPr>
              <a:t>в 2017-2018 </a:t>
            </a:r>
            <a:r>
              <a:rPr lang="ru-RU" sz="1600" b="1" dirty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wift ExtraBoldC" panose="020A0803090405020504" pitchFamily="18" charset="0"/>
                <a:cs typeface="Tahoma" pitchFamily="34" charset="0"/>
              </a:rPr>
              <a:t>годы, % 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901113" y="6597650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2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6755931"/>
              </p:ext>
            </p:extLst>
          </p:nvPr>
        </p:nvGraphicFramePr>
        <p:xfrm>
          <a:off x="4583819" y="3249825"/>
          <a:ext cx="457200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2624453"/>
              </p:ext>
            </p:extLst>
          </p:nvPr>
        </p:nvGraphicFramePr>
        <p:xfrm>
          <a:off x="23850" y="980729"/>
          <a:ext cx="4657811" cy="4032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9497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"/>
        </p:bldSub>
      </p:bldGraphic>
      <p:bldGraphic spid="8" grpId="0">
        <p:bldSub>
          <a:bldChart bld="seriesEl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02132"/>
            <a:ext cx="7848871" cy="682201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Swift ExtraBoldC" panose="020B0604020202020204" charset="0"/>
                <a:cs typeface="Arial" panose="020B0604020202020204" pitchFamily="34" charset="0"/>
              </a:rPr>
              <a:t>Ежегодный </a:t>
            </a:r>
            <a:r>
              <a:rPr lang="en-US" sz="1800" dirty="0" smtClean="0">
                <a:solidFill>
                  <a:schemeClr val="bg1"/>
                </a:solidFill>
                <a:latin typeface="Swift ExtraBoldC" panose="020B0604020202020204" charset="0"/>
                <a:cs typeface="Arial" panose="020B0604020202020204" pitchFamily="34" charset="0"/>
              </a:rPr>
              <a:t/>
            </a:r>
            <a:br>
              <a:rPr lang="en-US" sz="1800" dirty="0" smtClean="0">
                <a:solidFill>
                  <a:schemeClr val="bg1"/>
                </a:solidFill>
                <a:latin typeface="Swift ExtraBoldC" panose="020B0604020202020204" charset="0"/>
                <a:cs typeface="Arial" panose="020B0604020202020204" pitchFamily="34" charset="0"/>
              </a:rPr>
            </a:br>
            <a:r>
              <a:rPr lang="en-US" sz="1800" dirty="0" smtClean="0">
                <a:solidFill>
                  <a:schemeClr val="bg1"/>
                </a:solidFill>
                <a:latin typeface="Swift ExtraBoldC" panose="020B0604020202020204" charset="0"/>
                <a:cs typeface="Arial" panose="020B0604020202020204" pitchFamily="34" charset="0"/>
              </a:rPr>
              <a:t>C</a:t>
            </a:r>
            <a:r>
              <a:rPr lang="ru-RU" sz="1800" dirty="0" err="1" smtClean="0">
                <a:solidFill>
                  <a:schemeClr val="bg1"/>
                </a:solidFill>
                <a:latin typeface="Swift ExtraBoldC" panose="020B0604020202020204" charset="0"/>
                <a:cs typeface="Arial" panose="020B0604020202020204" pitchFamily="34" charset="0"/>
              </a:rPr>
              <a:t>мотр</a:t>
            </a:r>
            <a:r>
              <a:rPr lang="ru-RU" sz="1800" dirty="0" smtClean="0">
                <a:solidFill>
                  <a:schemeClr val="bg1"/>
                </a:solidFill>
                <a:latin typeface="Swift ExtraBoldC" panose="020B0604020202020204" charset="0"/>
                <a:cs typeface="Arial" panose="020B0604020202020204" pitchFamily="34" charset="0"/>
              </a:rPr>
              <a:t>-конкурс и Выставка «Сахалинское качество -2018»</a:t>
            </a:r>
            <a:endParaRPr lang="ru-RU" sz="1800" dirty="0">
              <a:solidFill>
                <a:schemeClr val="bg1"/>
              </a:solidFill>
              <a:latin typeface="Swift ExtraBoldC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052736"/>
            <a:ext cx="3096345" cy="185206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8712" y="6526037"/>
            <a:ext cx="519276" cy="316877"/>
          </a:xfrm>
        </p:spPr>
        <p:txBody>
          <a:bodyPr/>
          <a:lstStyle/>
          <a:p>
            <a:fld id="{426EFAC7-CBF3-4200-B104-AB47360B4E10}" type="slidenum">
              <a:rPr lang="ru-RU" smtClean="0"/>
              <a:pPr/>
              <a:t>20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5045593"/>
            <a:ext cx="3096344" cy="15669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948260"/>
            <a:ext cx="3096344" cy="20538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8266" y="2948260"/>
            <a:ext cx="3168352" cy="20486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78"/>
          <a:stretch/>
        </p:blipFill>
        <p:spPr>
          <a:xfrm>
            <a:off x="3450829" y="1052736"/>
            <a:ext cx="3167922" cy="18520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8266" y="5041757"/>
            <a:ext cx="3168352" cy="157459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662552" y="958458"/>
            <a:ext cx="1656184" cy="2369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год  </a:t>
            </a:r>
            <a:endParaRPr lang="en-US" sz="1400" b="1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000" b="1" dirty="0" smtClean="0">
                <a:latin typeface="Swift ExtraBoldC" panose="020B0604020202020204" charset="0"/>
                <a:cs typeface="Times New Roman" panose="02020603050405020304" pitchFamily="18" charset="0"/>
              </a:rPr>
              <a:t>Количество   участников</a:t>
            </a:r>
          </a:p>
          <a:p>
            <a:endParaRPr lang="ru-RU" sz="1000" b="1" dirty="0" smtClean="0">
              <a:latin typeface="Swift ExtraBoldC" panose="020B0604020202020204" charset="0"/>
              <a:cs typeface="Times New Roman" panose="02020603050405020304" pitchFamily="18" charset="0"/>
            </a:endParaRPr>
          </a:p>
          <a:p>
            <a:r>
              <a:rPr lang="ru-RU" sz="1000" b="1" dirty="0" smtClean="0">
                <a:latin typeface="Swift ExtraBoldC" panose="020B0604020202020204" charset="0"/>
                <a:cs typeface="Times New Roman" panose="02020603050405020304" pitchFamily="18" charset="0"/>
              </a:rPr>
              <a:t>- Из</a:t>
            </a:r>
          </a:p>
          <a:p>
            <a:r>
              <a:rPr lang="ru-RU" sz="1000" b="1" dirty="0" smtClean="0">
                <a:latin typeface="Swift ExtraBoldC" panose="020B0604020202020204" charset="0"/>
                <a:cs typeface="Times New Roman" panose="02020603050405020304" pitchFamily="18" charset="0"/>
              </a:rPr>
              <a:t>муниципальных образований</a:t>
            </a:r>
          </a:p>
          <a:p>
            <a:endParaRPr lang="en-US" sz="1000" b="1" dirty="0" smtClean="0">
              <a:latin typeface="Swift ExtraBoldC" panose="020B0604020202020204" charset="0"/>
              <a:cs typeface="Times New Roman" panose="02020603050405020304" pitchFamily="18" charset="0"/>
            </a:endParaRPr>
          </a:p>
          <a:p>
            <a:r>
              <a:rPr lang="ru-RU" sz="1000" b="1" dirty="0" smtClean="0">
                <a:latin typeface="Swift ExtraBoldC" panose="020B0604020202020204" charset="0"/>
                <a:cs typeface="Times New Roman" panose="02020603050405020304" pitchFamily="18" charset="0"/>
              </a:rPr>
              <a:t>- Количество номинаций </a:t>
            </a:r>
          </a:p>
          <a:p>
            <a:endParaRPr lang="en-US" sz="1000" b="1" dirty="0" smtClean="0">
              <a:latin typeface="Swift ExtraBoldC" panose="020B0604020202020204" charset="0"/>
              <a:cs typeface="Times New Roman" panose="02020603050405020304" pitchFamily="18" charset="0"/>
            </a:endParaRPr>
          </a:p>
          <a:p>
            <a:r>
              <a:rPr lang="ru-RU" sz="1000" b="1" dirty="0" smtClean="0">
                <a:latin typeface="Swift ExtraBoldC" panose="020B0604020202020204" charset="0"/>
                <a:cs typeface="Times New Roman" panose="02020603050405020304" pitchFamily="18" charset="0"/>
              </a:rPr>
              <a:t>Количество победителей </a:t>
            </a:r>
            <a:endParaRPr lang="ru-RU" sz="1000" b="1" dirty="0">
              <a:latin typeface="Swift ExtraBoldC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36099" y="3366962"/>
            <a:ext cx="165618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</a:t>
            </a:r>
          </a:p>
          <a:p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</a:t>
            </a:r>
          </a:p>
          <a:p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-Из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образований</a:t>
            </a:r>
          </a:p>
          <a:p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номинаций </a:t>
            </a:r>
          </a:p>
          <a:p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победителей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8016942" y="1435920"/>
            <a:ext cx="587629" cy="2706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wift ExtraBoldC" panose="020B0604020202020204" charset="0"/>
                <a:ea typeface="ヒラギノ角ゴ Pro W3" charset="-128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43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8027654" y="2466147"/>
            <a:ext cx="587350" cy="2706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 11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Swift ExtraBoldC" panose="020B0604020202020204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8006854" y="2942820"/>
            <a:ext cx="608150" cy="2706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1"/>
                </a:solidFill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 12</a:t>
            </a:r>
            <a:endParaRPr lang="ru-RU" sz="1200" dirty="0">
              <a:solidFill>
                <a:schemeClr val="tx1"/>
              </a:solidFill>
              <a:latin typeface="Swift ExtraBoldC" panose="020B0604020202020204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8006681" y="5738544"/>
            <a:ext cx="608149" cy="2706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1"/>
                </a:solidFill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 17</a:t>
            </a:r>
            <a:endParaRPr lang="ru-RU" sz="1200" dirty="0">
              <a:solidFill>
                <a:schemeClr val="tx1"/>
              </a:solidFill>
              <a:latin typeface="Swift ExtraBoldC" panose="020B0604020202020204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7993267" y="5169321"/>
            <a:ext cx="614457" cy="2706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1"/>
                </a:solidFill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 14</a:t>
            </a:r>
            <a:endParaRPr lang="ru-RU" sz="1200" dirty="0">
              <a:solidFill>
                <a:schemeClr val="tx1"/>
              </a:solidFill>
              <a:latin typeface="Swift ExtraBoldC" panose="020B0604020202020204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8029821" y="3892890"/>
            <a:ext cx="577830" cy="2706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1"/>
                </a:solidFill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 40</a:t>
            </a:r>
            <a:endParaRPr lang="ru-RU" sz="1200" dirty="0">
              <a:solidFill>
                <a:schemeClr val="tx1"/>
              </a:solidFill>
              <a:latin typeface="Swift ExtraBoldC" panose="020B0604020202020204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7996421" y="4615710"/>
            <a:ext cx="608150" cy="2706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1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16</a:t>
            </a:r>
            <a:endParaRPr lang="ru-RU" sz="1200" dirty="0">
              <a:solidFill>
                <a:schemeClr val="tx1"/>
              </a:solidFill>
              <a:latin typeface="Swift ExtraBoldC" panose="020B0604020202020204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24441" y="2023884"/>
            <a:ext cx="590563" cy="2769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Swift ExtraBoldC" panose="020B0604020202020204" charset="0"/>
              </a:rPr>
              <a:t>12</a:t>
            </a:r>
            <a:endParaRPr lang="ru-RU" sz="1200" dirty="0">
              <a:latin typeface="Swift ExtraBoldC" panose="020B0604020202020204" charset="0"/>
            </a:endParaRPr>
          </a:p>
        </p:txBody>
      </p:sp>
      <p:sp>
        <p:nvSpPr>
          <p:cNvPr id="29" name="Лента лицом вверх 28"/>
          <p:cNvSpPr/>
          <p:nvPr/>
        </p:nvSpPr>
        <p:spPr bwMode="auto">
          <a:xfrm>
            <a:off x="6926605" y="6203331"/>
            <a:ext cx="1688225" cy="144016"/>
          </a:xfrm>
          <a:prstGeom prst="ribbon2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007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52009"/>
            <a:ext cx="76071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Реализация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основных направлений Министерства торговли и продовольствия Сахалинской области в 2018 году</a:t>
            </a:r>
            <a:endParaRPr 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967619"/>
            <a:ext cx="79208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Swift ExtraBoldC" panose="020B0604020202020204" charset="0"/>
              </a:rPr>
              <a:t>Полномочия в сфере потребительского рынка, </a:t>
            </a:r>
          </a:p>
          <a:p>
            <a:pPr algn="ctr"/>
            <a:r>
              <a:rPr lang="ru-RU" sz="1100" dirty="0" smtClean="0">
                <a:latin typeface="Swift ExtraBoldC" panose="020B0604020202020204" charset="0"/>
              </a:rPr>
              <a:t>пищевой и перерабатывающей промышленности</a:t>
            </a:r>
            <a:endParaRPr lang="ru-RU" sz="1100" dirty="0">
              <a:latin typeface="Swift ExtraBoldC" panose="020B0604020202020204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95790" y="1710440"/>
            <a:ext cx="4263083" cy="5127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000" dirty="0" smtClean="0"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Государственная программа Сахалинской области «Развитие торговли и услуг на территории Сахалинской области на 2018-2025 годы»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Swift ExtraBoldC" panose="020B0604020202020204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5050949" y="1790432"/>
            <a:ext cx="3857038" cy="53297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Подпрограмма «Развитие пищевой и перерабатывающей промышленности»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Swift ExtraBoldC" panose="020B0604020202020204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68542" y="2575674"/>
            <a:ext cx="2496017" cy="60061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Поддержкой охвачено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16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хозяйствующих субъектов потребительского</a:t>
            </a:r>
            <a:r>
              <a:rPr kumimoji="0" lang="ru-RU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Swift ExtraBoldC" panose="020B0604020202020204" charset="0"/>
                <a:ea typeface="ヒラギノ角ゴ Pro W3" charset="-128"/>
                <a:cs typeface="ヒラギノ角ゴ Pro W3" charset="-128"/>
              </a:rPr>
              <a:t> рынка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Swift ExtraBoldC" panose="020B0604020202020204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32568" y="2621495"/>
            <a:ext cx="1543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Сумма субсидий </a:t>
            </a:r>
            <a:r>
              <a:rPr lang="ru-RU" sz="1000" dirty="0" smtClean="0">
                <a:solidFill>
                  <a:srgbClr val="FF0000"/>
                </a:solidFill>
                <a:latin typeface="Swift ExtraBoldC" panose="020B0604020202020204" charset="0"/>
              </a:rPr>
              <a:t>87,2 </a:t>
            </a:r>
            <a:r>
              <a:rPr lang="ru-RU" sz="1000" dirty="0" err="1" smtClean="0">
                <a:solidFill>
                  <a:srgbClr val="FF0000"/>
                </a:solidFill>
                <a:latin typeface="Swift ExtraBoldC" panose="020B0604020202020204" charset="0"/>
              </a:rPr>
              <a:t>млн.рублей</a:t>
            </a:r>
            <a:endParaRPr lang="ru-RU" sz="1000" dirty="0">
              <a:solidFill>
                <a:srgbClr val="FF0000"/>
              </a:solidFill>
              <a:latin typeface="Swift ExtraBoldC" panose="020B06040202020202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8542" y="3298048"/>
            <a:ext cx="40925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Swift ExtraBoldC" panose="020B0604020202020204" charset="0"/>
              </a:rPr>
              <a:t>Эффект от реализации мероприятий</a:t>
            </a:r>
            <a:endParaRPr lang="ru-RU" sz="1100" dirty="0">
              <a:latin typeface="Swift ExtraBoldC" panose="020B060402020202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1523" y="3836101"/>
            <a:ext cx="2105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Swift ExtraBoldC" panose="020B0604020202020204" charset="0"/>
              </a:rPr>
              <a:t>Увеличены объемы поставок продовольствия на внутренний рынок,% 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98474" y="3580941"/>
            <a:ext cx="1191756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Плановый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51896" y="3580940"/>
            <a:ext cx="1174532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Swift ExtraBoldC" panose="020B0604020202020204" charset="0"/>
              </a:rPr>
              <a:t>Фактический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94655" y="4133323"/>
            <a:ext cx="1171649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10,0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2843" y="4120192"/>
            <a:ext cx="1192430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11,5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8035" y="4455298"/>
            <a:ext cx="199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Swift ExtraBoldC" panose="020B0604020202020204" charset="0"/>
              </a:rPr>
              <a:t>Снижение торговой наценки,%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94656" y="4605257"/>
            <a:ext cx="1171648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32,3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32844" y="4597143"/>
            <a:ext cx="1192428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31,1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2031" y="4882256"/>
            <a:ext cx="20640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Swift ExtraBoldC" panose="020B0604020202020204" charset="0"/>
              </a:rPr>
              <a:t>Открыто торговых объектов местных товаропроизводителей, ед.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51896" y="5178148"/>
            <a:ext cx="1173375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11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22538" y="5178148"/>
            <a:ext cx="1143765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3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82031" y="5412485"/>
            <a:ext cx="20028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latin typeface="Swift ExtraBoldC" panose="020B0604020202020204" charset="0"/>
              </a:rPr>
              <a:t>Оборот розничной торговли на рынках и ярмарках, %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22538" y="5703537"/>
            <a:ext cx="1143765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102,0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32844" y="5697068"/>
            <a:ext cx="1192428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113,3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19179" y="2434001"/>
            <a:ext cx="2592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Swift ExtraBoldC" panose="020B0604020202020204" charset="0"/>
              </a:rPr>
              <a:t>Поддержкой охвачено </a:t>
            </a:r>
            <a:r>
              <a:rPr lang="ru-RU" sz="1200" dirty="0" smtClean="0">
                <a:solidFill>
                  <a:srgbClr val="FF0000"/>
                </a:solidFill>
                <a:latin typeface="Swift ExtraBoldC" panose="020B0604020202020204" charset="0"/>
              </a:rPr>
              <a:t>39 </a:t>
            </a:r>
            <a:r>
              <a:rPr lang="ru-RU" sz="1000" dirty="0" smtClean="0">
                <a:latin typeface="Swift ExtraBoldC" panose="020B0604020202020204" charset="0"/>
              </a:rPr>
              <a:t>хозяйствующих субъектов пищевой и перерабатывающей промышленности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80312" y="2475872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Swift ExtraBoldC" panose="020B0604020202020204" charset="0"/>
              </a:rPr>
              <a:t>Сумма субсидий </a:t>
            </a:r>
          </a:p>
          <a:p>
            <a:r>
              <a:rPr lang="ru-RU" sz="1000" dirty="0" smtClean="0">
                <a:solidFill>
                  <a:srgbClr val="FF0000"/>
                </a:solidFill>
                <a:latin typeface="Swift ExtraBoldC" panose="020B0604020202020204" charset="0"/>
              </a:rPr>
              <a:t>170,5 </a:t>
            </a:r>
            <a:r>
              <a:rPr lang="ru-RU" sz="1000" dirty="0" err="1" smtClean="0">
                <a:solidFill>
                  <a:srgbClr val="FF0000"/>
                </a:solidFill>
                <a:latin typeface="Swift ExtraBoldC" panose="020B0604020202020204" charset="0"/>
              </a:rPr>
              <a:t>млн.рублей</a:t>
            </a:r>
            <a:endParaRPr lang="ru-RU" sz="1000" dirty="0">
              <a:solidFill>
                <a:srgbClr val="FF0000"/>
              </a:solidFill>
              <a:latin typeface="Swift ExtraBoldC" panose="020B060402020202020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19179" y="3248145"/>
            <a:ext cx="3718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Swift ExtraBoldC" panose="020B0604020202020204" charset="0"/>
              </a:rPr>
              <a:t>Эффект от реализации мероприятий</a:t>
            </a:r>
            <a:endParaRPr lang="ru-RU" sz="1200" dirty="0">
              <a:latin typeface="Swift ExtraBoldC" panose="020B060402020202020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05269" y="3836101"/>
            <a:ext cx="1826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Swift ExtraBoldC" panose="020B0604020202020204" charset="0"/>
              </a:rPr>
              <a:t>Индекс производства пищевых продуктов,%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87432" y="3544988"/>
            <a:ext cx="1171746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Плановый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00146" y="3551397"/>
            <a:ext cx="1164342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Фактический 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87432" y="3960264"/>
            <a:ext cx="1171746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103,5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800146" y="3956845"/>
            <a:ext cx="1164342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106,4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75" name="Стрелка вниз 74"/>
          <p:cNvSpPr/>
          <p:nvPr/>
        </p:nvSpPr>
        <p:spPr bwMode="auto">
          <a:xfrm>
            <a:off x="6979468" y="2305932"/>
            <a:ext cx="360040" cy="116679"/>
          </a:xfrm>
          <a:prstGeom prst="down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76" name="Стрелка вниз 75"/>
          <p:cNvSpPr/>
          <p:nvPr/>
        </p:nvSpPr>
        <p:spPr bwMode="auto">
          <a:xfrm>
            <a:off x="2051720" y="2333531"/>
            <a:ext cx="346754" cy="120386"/>
          </a:xfrm>
          <a:prstGeom prst="down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77" name="Стрелка вниз 76"/>
          <p:cNvSpPr/>
          <p:nvPr/>
        </p:nvSpPr>
        <p:spPr bwMode="auto">
          <a:xfrm>
            <a:off x="6901153" y="1506215"/>
            <a:ext cx="360040" cy="118775"/>
          </a:xfrm>
          <a:prstGeom prst="down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78" name="Стрелка вниз 77"/>
          <p:cNvSpPr/>
          <p:nvPr/>
        </p:nvSpPr>
        <p:spPr bwMode="auto">
          <a:xfrm>
            <a:off x="2059429" y="1526360"/>
            <a:ext cx="363109" cy="113771"/>
          </a:xfrm>
          <a:prstGeom prst="down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cxnSp>
        <p:nvCxnSpPr>
          <p:cNvPr id="80" name="Прямая соединительная линия 79"/>
          <p:cNvCxnSpPr>
            <a:stCxn id="78" idx="0"/>
            <a:endCxn id="77" idx="0"/>
          </p:cNvCxnSpPr>
          <p:nvPr/>
        </p:nvCxnSpPr>
        <p:spPr bwMode="auto">
          <a:xfrm flipV="1">
            <a:off x="2240984" y="1506215"/>
            <a:ext cx="4840189" cy="20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Прямая соединительная линия 82"/>
          <p:cNvCxnSpPr>
            <a:stCxn id="76" idx="0"/>
          </p:cNvCxnSpPr>
          <p:nvPr/>
        </p:nvCxnSpPr>
        <p:spPr bwMode="auto">
          <a:xfrm flipV="1">
            <a:off x="2225097" y="2305933"/>
            <a:ext cx="4934391" cy="2759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8" name="TextBox 87"/>
          <p:cNvSpPr txBox="1"/>
          <p:nvPr/>
        </p:nvSpPr>
        <p:spPr>
          <a:xfrm>
            <a:off x="4891812" y="4320144"/>
            <a:ext cx="17619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Swift ExtraBoldC" panose="020B0604020202020204" charset="0"/>
              </a:rPr>
              <a:t>Индекс производительности труда,%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587432" y="4517304"/>
            <a:ext cx="1171746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100,2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802982" y="4517304"/>
            <a:ext cx="1168395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111,7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914341" y="5018135"/>
            <a:ext cx="19096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Swift ExtraBoldC" panose="020B0604020202020204" charset="0"/>
              </a:rPr>
              <a:t>Объем отгруженной продукции, млрд.</a:t>
            </a:r>
          </a:p>
          <a:p>
            <a:r>
              <a:rPr lang="ru-RU" sz="1000" dirty="0" smtClean="0">
                <a:latin typeface="Swift ExtraBoldC" panose="020B0604020202020204" charset="0"/>
              </a:rPr>
              <a:t>рублей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587432" y="5258957"/>
            <a:ext cx="1171746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6,1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800145" y="5258956"/>
            <a:ext cx="1171231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6,3</a:t>
            </a:r>
            <a:endParaRPr lang="ru-RU" sz="1000" dirty="0">
              <a:latin typeface="Swift ExtraBoldC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86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115888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Основные стратегические задачи, поставленные перед министерством торговли и продовольствия Сахалинской области на 2019 год</a:t>
            </a:r>
            <a:endParaRPr 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7904" y="938835"/>
            <a:ext cx="8401089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1. Насыщение внутреннего рынка продукцией сахалинских производителей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9067" y="1392367"/>
            <a:ext cx="278900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00" u="sng" dirty="0" smtClean="0">
                <a:solidFill>
                  <a:srgbClr val="FF0000"/>
                </a:solidFill>
                <a:latin typeface="Swift ExtraBoldC" panose="020B0604020202020204" charset="0"/>
              </a:rPr>
              <a:t>Цель: </a:t>
            </a:r>
            <a:r>
              <a:rPr lang="ru-RU" sz="900" dirty="0" smtClean="0">
                <a:latin typeface="Swift ExtraBoldC" panose="020B0604020202020204" charset="0"/>
              </a:rPr>
              <a:t>Увеличение доли продукции сахалинских производителей в общем объеме потребления до 30% с ежегодным приростом в 5%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66409" y="1241611"/>
            <a:ext cx="5483238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900" u="sng" dirty="0" smtClean="0">
                <a:solidFill>
                  <a:srgbClr val="FF0000"/>
                </a:solidFill>
                <a:latin typeface="Swift ExtraBoldC" panose="020B0604020202020204" charset="0"/>
              </a:rPr>
              <a:t>Подзадачи: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Создание сети площадок по реализации продукции, включая ВБР, сахалинских товаропроизводителей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66409" y="1655379"/>
            <a:ext cx="547366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Разработка гастрономических маршрутов с посещением мест потребления блюд из высококачественных региональных продуктов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66409" y="1982967"/>
            <a:ext cx="546258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Наращивание производственного потенциала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Расширение ассортимента выпускаемой продукции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Разработка новых видов высококачественных продуктов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Рост инвестиционной активности бизнеса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665" y="2145188"/>
            <a:ext cx="2773439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solidFill>
                  <a:srgbClr val="FF0000"/>
                </a:solidFill>
                <a:latin typeface="Swift ExtraBoldC" panose="020B0604020202020204" charset="0"/>
              </a:rPr>
              <a:t>Эффект от </a:t>
            </a:r>
          </a:p>
          <a:p>
            <a:pPr algn="ctr"/>
            <a:r>
              <a:rPr lang="ru-RU" sz="900" dirty="0" smtClean="0">
                <a:solidFill>
                  <a:srgbClr val="FF0000"/>
                </a:solidFill>
                <a:latin typeface="Swift ExtraBoldC" panose="020B0604020202020204" charset="0"/>
              </a:rPr>
              <a:t>мероприятия</a:t>
            </a:r>
            <a:endParaRPr lang="ru-RU" sz="900" dirty="0">
              <a:solidFill>
                <a:srgbClr val="FF0000"/>
              </a:solidFill>
              <a:latin typeface="Swift ExtraBoldC" panose="020B0604020202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6429" y="2590388"/>
            <a:ext cx="8401087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2. Выполнение Стратегии здорового питания 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644" y="2831494"/>
            <a:ext cx="278900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00" u="sng" dirty="0" smtClean="0">
                <a:solidFill>
                  <a:srgbClr val="FF0000"/>
                </a:solidFill>
                <a:latin typeface="Swift ExtraBoldC" panose="020B0604020202020204" charset="0"/>
              </a:rPr>
              <a:t>Цель:</a:t>
            </a:r>
            <a:r>
              <a:rPr lang="ru-RU" sz="900" dirty="0" smtClean="0">
                <a:latin typeface="Swift ExtraBoldC" panose="020B0604020202020204" charset="0"/>
              </a:rPr>
              <a:t> Сахалин – территория здоровых, экологических чистых, полезных продуктов, произведенных по высоким стандартам качества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16299" y="2886882"/>
            <a:ext cx="556280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900" u="sng" dirty="0" smtClean="0">
                <a:solidFill>
                  <a:srgbClr val="FF0000"/>
                </a:solidFill>
                <a:latin typeface="Swift ExtraBoldC" panose="020B0604020202020204" charset="0"/>
              </a:rPr>
              <a:t>Подзадачи:</a:t>
            </a:r>
          </a:p>
          <a:p>
            <a:r>
              <a:rPr lang="ru-RU" sz="900" dirty="0" smtClean="0">
                <a:latin typeface="Swift ExtraBoldC" panose="020B0604020202020204" charset="0"/>
              </a:rPr>
              <a:t>Обеспечение производства </a:t>
            </a:r>
            <a:r>
              <a:rPr lang="ru-RU" sz="900" dirty="0">
                <a:latin typeface="Swift ExtraBoldC" panose="020B0604020202020204" charset="0"/>
              </a:rPr>
              <a:t>обогащенных </a:t>
            </a:r>
            <a:r>
              <a:rPr lang="ru-RU" sz="900" dirty="0" smtClean="0">
                <a:latin typeface="Swift ExtraBoldC" panose="020B0604020202020204" charset="0"/>
              </a:rPr>
              <a:t>продуктов питания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7638" y="3434991"/>
            <a:ext cx="2767675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ru-RU" sz="900" dirty="0" smtClean="0">
                <a:solidFill>
                  <a:srgbClr val="FF0000"/>
                </a:solidFill>
                <a:latin typeface="Swift ExtraBoldC" panose="020B0604020202020204" charset="0"/>
              </a:rPr>
              <a:t>Эффект от </a:t>
            </a:r>
            <a:endParaRPr lang="ru-RU" sz="900" dirty="0">
              <a:solidFill>
                <a:srgbClr val="FF0000"/>
              </a:solidFill>
              <a:latin typeface="Swift ExtraBoldC" panose="020B0604020202020204" charset="0"/>
            </a:endParaRPr>
          </a:p>
          <a:p>
            <a:pPr lvl="0" algn="ctr"/>
            <a:r>
              <a:rPr lang="ru-RU" sz="900" dirty="0">
                <a:solidFill>
                  <a:srgbClr val="FF0000"/>
                </a:solidFill>
                <a:latin typeface="Swift ExtraBoldC" panose="020B0604020202020204" charset="0"/>
              </a:rPr>
              <a:t>мероприятия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95938" y="3444030"/>
            <a:ext cx="555370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900" dirty="0" smtClean="0">
                <a:latin typeface="Swift ExtraBoldC" panose="020B0604020202020204" charset="0"/>
              </a:rPr>
              <a:t>Выпуск в 2019 году здоровых продуктов в объеме не менее 590 тонн при параметре, установленном федеральной программой 400 тонн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9111" y="3881250"/>
            <a:ext cx="8392564" cy="40011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3. Обеспечение продовольствием и услугами торговли населения труднодоступных и отдаленных населенных пунктов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5990" y="4294706"/>
            <a:ext cx="2735504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u="sng" dirty="0" smtClean="0">
                <a:solidFill>
                  <a:srgbClr val="FF0000"/>
                </a:solidFill>
                <a:latin typeface="Swift ExtraBoldC" panose="020B0604020202020204" charset="0"/>
              </a:rPr>
              <a:t>Цель:</a:t>
            </a:r>
            <a:r>
              <a:rPr lang="ru-RU" sz="900" dirty="0" smtClean="0">
                <a:solidFill>
                  <a:srgbClr val="FF0000"/>
                </a:solidFill>
                <a:latin typeface="Swift ExtraBoldC" panose="020B0604020202020204" charset="0"/>
              </a:rPr>
              <a:t> </a:t>
            </a:r>
            <a:r>
              <a:rPr lang="ru-RU" sz="900" dirty="0" smtClean="0">
                <a:latin typeface="Swift ExtraBoldC" panose="020B0604020202020204" charset="0"/>
              </a:rPr>
              <a:t>Обеспечить </a:t>
            </a:r>
            <a:r>
              <a:rPr lang="ru-RU" sz="900" dirty="0">
                <a:latin typeface="Swift ExtraBoldC" panose="020B0604020202020204" charset="0"/>
              </a:rPr>
              <a:t>к 2020 году </a:t>
            </a:r>
            <a:r>
              <a:rPr lang="ru-RU" sz="900" dirty="0" smtClean="0">
                <a:latin typeface="Swift ExtraBoldC" panose="020B0604020202020204" charset="0"/>
              </a:rPr>
              <a:t>полноценными услугами торговли труднодоступные и отдаленные населенные пункты</a:t>
            </a:r>
            <a:endParaRPr lang="ru-RU" sz="900" u="sng" dirty="0">
              <a:latin typeface="Swift ExtraBoldC" panose="020B060402020202020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6429" y="5056275"/>
            <a:ext cx="2776200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solidFill>
                  <a:srgbClr val="FF0000"/>
                </a:solidFill>
                <a:latin typeface="Swift ExtraBoldC" panose="020B0604020202020204" charset="0"/>
              </a:rPr>
              <a:t>Эффект </a:t>
            </a:r>
          </a:p>
          <a:p>
            <a:pPr algn="ctr"/>
            <a:r>
              <a:rPr lang="ru-RU" sz="900" dirty="0" smtClean="0">
                <a:solidFill>
                  <a:srgbClr val="FF0000"/>
                </a:solidFill>
                <a:latin typeface="Swift ExtraBoldC" panose="020B0604020202020204" charset="0"/>
              </a:rPr>
              <a:t>от мероприятия</a:t>
            </a:r>
            <a:endParaRPr lang="ru-RU" sz="900" dirty="0">
              <a:solidFill>
                <a:srgbClr val="FF0000"/>
              </a:solidFill>
              <a:latin typeface="Swift ExtraBoldC" panose="020B060402020202020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66409" y="4279060"/>
            <a:ext cx="5553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u="sng" dirty="0" smtClean="0">
                <a:solidFill>
                  <a:srgbClr val="FF0000"/>
                </a:solidFill>
                <a:latin typeface="Swift ExtraBoldC" panose="020B0604020202020204" charset="0"/>
              </a:rPr>
              <a:t>Подзадачи: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Строительство современных складских помещений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Создание современной ярмарочной инфраструктуры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Развитие малых форматов торговли 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66410" y="4873924"/>
            <a:ext cx="5483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Развитие современной эффективной складской инфраструктуры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Увеличение доли розничных рынков и ярмарок в общем товарообороте Сахалинской области до 3%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Развитие мобильной торговли 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1644" y="5525456"/>
            <a:ext cx="8459794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Swift ExtraBoldC" panose="020B0604020202020204" charset="0"/>
              </a:rPr>
              <a:t>4. Обеспечение полномочий в сфере защиты прав потребителей</a:t>
            </a:r>
            <a:endParaRPr lang="ru-RU" sz="1000" dirty="0">
              <a:latin typeface="Swift ExtraBoldC" panose="020B060402020202020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9111" y="5802291"/>
            <a:ext cx="281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u="sng" dirty="0" smtClean="0">
                <a:solidFill>
                  <a:srgbClr val="FF0000"/>
                </a:solidFill>
                <a:latin typeface="Swift ExtraBoldC" panose="020B0604020202020204" charset="0"/>
              </a:rPr>
              <a:t>Цель:</a:t>
            </a:r>
            <a:r>
              <a:rPr lang="ru-RU" sz="900" u="sng" dirty="0" smtClean="0">
                <a:latin typeface="Swift ExtraBoldC" panose="020B0604020202020204" charset="0"/>
              </a:rPr>
              <a:t> </a:t>
            </a:r>
            <a:r>
              <a:rPr lang="ru-RU" sz="900" dirty="0" smtClean="0">
                <a:latin typeface="Swift ExtraBoldC" panose="020B0604020202020204" charset="0"/>
              </a:rPr>
              <a:t>Создание эффективной системы защиты прав Потребителей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72655" y="5733041"/>
            <a:ext cx="55551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solidFill>
                  <a:srgbClr val="FF0000"/>
                </a:solidFill>
                <a:latin typeface="Swift ExtraBoldC" panose="020B0604020202020204" charset="0"/>
              </a:rPr>
              <a:t>Подзадачи: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Создание Координационного Совета при Губернаторе Сахалинской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Утверждение региональной программы по защите прав потребителей </a:t>
            </a:r>
            <a:endParaRPr lang="ru-RU" sz="900" dirty="0">
              <a:latin typeface="Swift ExtraBoldC" panose="020B060402020202020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4328" y="6249087"/>
            <a:ext cx="2800985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ru-RU" sz="900" dirty="0">
                <a:solidFill>
                  <a:srgbClr val="FF0000"/>
                </a:solidFill>
                <a:latin typeface="Swift ExtraBoldC" panose="020B0604020202020204" charset="0"/>
              </a:rPr>
              <a:t>Эффект </a:t>
            </a:r>
          </a:p>
          <a:p>
            <a:pPr lvl="0" algn="ctr"/>
            <a:r>
              <a:rPr lang="ru-RU" sz="900" dirty="0">
                <a:solidFill>
                  <a:srgbClr val="FF0000"/>
                </a:solidFill>
                <a:latin typeface="Swift ExtraBoldC" panose="020B0604020202020204" charset="0"/>
              </a:rPr>
              <a:t>от мероприятия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66409" y="6230292"/>
            <a:ext cx="5598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Повышения уровня правовой грамотности населения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Swift ExtraBoldC" panose="020B0604020202020204" charset="0"/>
              </a:rPr>
              <a:t>Снижения количества нарушений в сфере защиты прав потребителей </a:t>
            </a:r>
            <a:endParaRPr lang="ru-RU" sz="900" dirty="0">
              <a:latin typeface="Swift ExtraBoldC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32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66" t="-399" r="5962" b="399"/>
          <a:stretch/>
        </p:blipFill>
        <p:spPr>
          <a:xfrm>
            <a:off x="-46038" y="-27384"/>
            <a:ext cx="9190037" cy="6885384"/>
          </a:xfrm>
          <a:prstGeom prst="rect">
            <a:avLst/>
          </a:prstGeom>
        </p:spPr>
      </p:pic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2840038" y="38369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4100" name="Text Box 33"/>
          <p:cNvSpPr txBox="1">
            <a:spLocks noChangeArrowheads="1"/>
          </p:cNvSpPr>
          <p:nvPr/>
        </p:nvSpPr>
        <p:spPr bwMode="auto">
          <a:xfrm>
            <a:off x="0" y="629015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Южно-Сахалинск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05 марта 2019 </a:t>
            </a:r>
            <a:r>
              <a:rPr lang="ru-RU" sz="1400" dirty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года</a:t>
            </a:r>
            <a:endParaRPr lang="ru-RU" sz="1400" dirty="0">
              <a:solidFill>
                <a:srgbClr val="000000"/>
              </a:solidFill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4102" name="TextBox 7"/>
          <p:cNvSpPr txBox="1">
            <a:spLocks noChangeArrowheads="1"/>
          </p:cNvSpPr>
          <p:nvPr/>
        </p:nvSpPr>
        <p:spPr bwMode="auto">
          <a:xfrm>
            <a:off x="162159" y="2545947"/>
            <a:ext cx="8819679" cy="1754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 О реализации основных направлений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государственной политики 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развитию отраслей потребительского рынка, 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пищевой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и перерабатывающей промышленности </a:t>
            </a: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з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а 2018 год и задачи на 2019 год</a:t>
            </a:r>
            <a:endParaRPr lang="ru-RU" alt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5049" y="5373216"/>
            <a:ext cx="6634630" cy="480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Павленко Инна </a:t>
            </a:r>
            <a:r>
              <a:rPr lang="ru-RU" altLang="ru-RU" sz="1400" dirty="0" smtClean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Владимировна </a:t>
            </a:r>
          </a:p>
          <a:p>
            <a:pPr lvl="0" algn="just">
              <a:lnSpc>
                <a:spcPct val="9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министр </a:t>
            </a:r>
            <a:r>
              <a:rPr lang="ru-RU" altLang="ru-RU" sz="1400" dirty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торговли и продовольствия Сахалинской области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16632"/>
            <a:ext cx="619375" cy="6956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6572" y="798498"/>
            <a:ext cx="4225427" cy="7848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500" cap="small" dirty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м</a:t>
            </a:r>
            <a:r>
              <a:rPr lang="ru-RU" sz="1500" cap="small" dirty="0" smtClean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инистерство торговли</a:t>
            </a:r>
          </a:p>
          <a:p>
            <a:r>
              <a:rPr lang="ru-RU" sz="1500" cap="small" dirty="0" smtClean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и продовольствия</a:t>
            </a:r>
          </a:p>
          <a:p>
            <a:r>
              <a:rPr lang="ru-RU" sz="1500" cap="small" dirty="0">
                <a:solidFill>
                  <a:schemeClr val="bg1"/>
                </a:solidFill>
                <a:latin typeface="Swift ExtraBoldC" panose="020A0803090405020504" pitchFamily="18" charset="0"/>
              </a:rPr>
              <a:t> </a:t>
            </a:r>
            <a:r>
              <a:rPr lang="ru-RU" sz="1500" cap="small" dirty="0" smtClean="0">
                <a:solidFill>
                  <a:schemeClr val="bg1"/>
                </a:solidFill>
                <a:latin typeface="Swift ExtraBoldC" panose="020A0803090405020504" pitchFamily="18" charset="0"/>
              </a:rPr>
              <a:t>     сахалинской области</a:t>
            </a:r>
            <a:endParaRPr lang="ru-RU" sz="1500" cap="small" dirty="0">
              <a:solidFill>
                <a:schemeClr val="bg1"/>
              </a:solidFill>
              <a:latin typeface="Swift ExtraBoldC" panose="020A08030904050205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7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24607" y="116632"/>
            <a:ext cx="7569473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95000"/>
              </a:lnSpc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Потребительский рынок, пищевая и перерабатывающая </a:t>
            </a: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промышленность. Экономические </a:t>
            </a: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показатели </a:t>
            </a: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2016-2018 </a:t>
            </a: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годы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901113" y="6597650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3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626824"/>
              </p:ext>
            </p:extLst>
          </p:nvPr>
        </p:nvGraphicFramePr>
        <p:xfrm>
          <a:off x="323529" y="1075473"/>
          <a:ext cx="8577584" cy="5374146"/>
        </p:xfrm>
        <a:graphic>
          <a:graphicData uri="http://schemas.openxmlformats.org/drawingml/2006/table">
            <a:tbl>
              <a:tblPr/>
              <a:tblGrid>
                <a:gridCol w="4824536"/>
                <a:gridCol w="1245771"/>
                <a:gridCol w="835759"/>
                <a:gridCol w="835759"/>
                <a:gridCol w="835759"/>
              </a:tblGrid>
              <a:tr h="144014">
                <a:tc gridSpan="5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01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397" marR="5397" marT="5397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измерения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0487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 в ВРП </a:t>
                      </a:r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отраслей,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курируемым министерством</a:t>
                      </a:r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(2017-2018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- экспертная оценка)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3339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Инфляция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2,82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0012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потребительских цен на продовольственные </a:t>
                      </a:r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товары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104,31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104,00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9774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перечисления в консолидированный </a:t>
                      </a:r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областной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млн.рублей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4448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4543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5256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8097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 в отраслях потребительского рынка с учетом оценки занятых  в отраслях пищевой и перерабатывающей </a:t>
                      </a:r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промышленности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тыс.человек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58536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59452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62909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0487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занятых в отраслях в общем количестве занятых по Сахалинской области 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21,0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22,3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3815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начисленная заработная плата 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Оптовая торговля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39,6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Розничная торговля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24,4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27,5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28,9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Гостиницы  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46,0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Общественное питание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31,0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30,1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33,7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Бытовое обслуживание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34,1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32,3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37,7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0487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Пищевая и перерабатывающая промышленность </a:t>
                      </a:r>
                      <a:endParaRPr lang="ru-RU" sz="1400" b="0" i="0" u="none" strike="noStrike" dirty="0" smtClean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l" fontAlgn="ctr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</a:t>
                      </a:r>
                      <a:r>
                        <a:rPr lang="ru-RU" sz="1400" b="0" i="0" u="none" strike="noStrike" dirty="0" err="1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рыбоперерабатывающей</a:t>
                      </a:r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42,8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36,4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42,5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428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137986"/>
            <a:ext cx="7569473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Показатели потребления на 1 жителя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 Дальневосточному Федеральному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округу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за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2018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года,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рублей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901113" y="6597650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4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6404828"/>
              </p:ext>
            </p:extLst>
          </p:nvPr>
        </p:nvGraphicFramePr>
        <p:xfrm>
          <a:off x="-426776" y="881426"/>
          <a:ext cx="9865096" cy="2049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175625"/>
              </p:ext>
            </p:extLst>
          </p:nvPr>
        </p:nvGraphicFramePr>
        <p:xfrm>
          <a:off x="-540568" y="2810266"/>
          <a:ext cx="9978888" cy="1792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9504680"/>
              </p:ext>
            </p:extLst>
          </p:nvPr>
        </p:nvGraphicFramePr>
        <p:xfrm>
          <a:off x="-246756" y="4636691"/>
          <a:ext cx="9505056" cy="2114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8063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series"/>
        </p:bldSub>
      </p:bldGraphic>
      <p:bldGraphic spid="9" grpId="0">
        <p:bldAsOne/>
      </p:bldGraphic>
      <p:bldGraphic spid="10" grpId="0">
        <p:bldSub>
          <a:bldChart bld="series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115888"/>
            <a:ext cx="7463110" cy="355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5000"/>
              </a:lnSpc>
            </a:pPr>
            <a:r>
              <a:rPr lang="ru-RU" altLang="ru-RU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Розничная </a:t>
            </a:r>
            <a:r>
              <a:rPr lang="ru-RU" alt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торговля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901113" y="6597650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5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8671458"/>
              </p:ext>
            </p:extLst>
          </p:nvPr>
        </p:nvGraphicFramePr>
        <p:xfrm>
          <a:off x="4695717" y="1176007"/>
          <a:ext cx="4371975" cy="2917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2389906"/>
              </p:ext>
            </p:extLst>
          </p:nvPr>
        </p:nvGraphicFramePr>
        <p:xfrm>
          <a:off x="-5571" y="1198294"/>
          <a:ext cx="4600575" cy="3057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6487398"/>
              </p:ext>
            </p:extLst>
          </p:nvPr>
        </p:nvGraphicFramePr>
        <p:xfrm>
          <a:off x="1475656" y="4417738"/>
          <a:ext cx="6984776" cy="2420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3964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"/>
        </p:bldSub>
      </p:bldGraphic>
      <p:bldGraphic spid="7" grpId="0">
        <p:bldSub>
          <a:bldChart bld="category"/>
        </p:bldSub>
      </p:bldGraphic>
      <p:bldGraphic spid="8" grpId="0">
        <p:bldSub>
          <a:bldChart bld="category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1044" y="116632"/>
            <a:ext cx="7724631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Товарооборот розничной торговли по муниципальным образованиям в 2018г. к 2017г. В сопоставимой оценке по муниципальным образованиям Сахалинской области, %</a:t>
            </a:r>
            <a:endParaRPr 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3" y="6597352"/>
            <a:ext cx="437828" cy="30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6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8575658"/>
              </p:ext>
            </p:extLst>
          </p:nvPr>
        </p:nvGraphicFramePr>
        <p:xfrm>
          <a:off x="-252536" y="829809"/>
          <a:ext cx="8496944" cy="6075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8790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6632"/>
            <a:ext cx="7463110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95000"/>
              </a:lnSpc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Обеспеченность населения площадью объектов местного значения в Сахалинской области на 01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января 2019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года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1" y="6597352"/>
            <a:ext cx="463550" cy="30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7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1388290"/>
              </p:ext>
            </p:extLst>
          </p:nvPr>
        </p:nvGraphicFramePr>
        <p:xfrm>
          <a:off x="0" y="980728"/>
          <a:ext cx="9144000" cy="5924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97341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series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5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6632"/>
            <a:ext cx="7569473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95000"/>
              </a:lnSpc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Обеспеченность населения площадью стационарных торговых объектов в Сахалинской области на 01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января 2019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года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1" y="6597650"/>
            <a:ext cx="4378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8</a:t>
            </a:fld>
            <a:endParaRPr lang="ru-RU" sz="1400" b="1" dirty="0">
              <a:solidFill>
                <a:srgbClr val="333399"/>
              </a:solidFill>
              <a:latin typeface="Calibri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0012934"/>
              </p:ext>
            </p:extLst>
          </p:nvPr>
        </p:nvGraphicFramePr>
        <p:xfrm>
          <a:off x="0" y="908720"/>
          <a:ext cx="9144000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3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>
                                            <p:graphicEl>
                                              <a:chart seriesIdx="1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>
                                            <p:graphicEl>
                                              <a:chart seriesIdx="1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>
                                            <p:graphicEl>
                                              <a:chart seriesIdx="1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">
                                            <p:graphicEl>
                                              <a:chart seriesIdx="1" categoryIdx="6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>
                                            <p:graphicEl>
                                              <a:chart seriesIdx="1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">
                                            <p:graphicEl>
                                              <a:chart seriesIdx="1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">
                                            <p:graphicEl>
                                              <a:chart seriesIdx="1" categoryIdx="7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">
                                            <p:graphicEl>
                                              <a:chart seriesIdx="1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">
                                            <p:graphicEl>
                                              <a:chart seriesIdx="1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">
                                            <p:graphicEl>
                                              <a:chart seriesIdx="1" categoryIdx="8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">
                                            <p:graphicEl>
                                              <a:chart seriesIdx="1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">
                                            <p:graphicEl>
                                              <a:chart seriesIdx="1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9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">
                                            <p:graphicEl>
                                              <a:chart seriesIdx="0" categoryIdx="9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">
                                            <p:graphicEl>
                                              <a:chart seriesIdx="0" categoryIdx="9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">
                                            <p:graphicEl>
                                              <a:chart seriesIdx="0" categoryIdx="9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9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">
                                            <p:graphicEl>
                                              <a:chart seriesIdx="1" categoryIdx="9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">
                                            <p:graphicEl>
                                              <a:chart seriesIdx="1" categoryIdx="9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">
                                            <p:graphicEl>
                                              <a:chart seriesIdx="1" categoryIdx="9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">
                                            <p:graphicEl>
                                              <a:chart seriesIdx="0" categoryIdx="1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">
                                            <p:graphicEl>
                                              <a:chart seriesIdx="0" categoryIdx="1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">
                                            <p:graphicEl>
                                              <a:chart seriesIdx="0" categoryIdx="1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8">
                                            <p:graphicEl>
                                              <a:chart seriesIdx="1" categoryIdx="1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">
                                            <p:graphicEl>
                                              <a:chart seriesIdx="1" categoryIdx="1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">
                                            <p:graphicEl>
                                              <a:chart seriesIdx="1" categoryIdx="1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8">
                                            <p:graphicEl>
                                              <a:chart seriesIdx="0" categoryIdx="1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">
                                            <p:graphicEl>
                                              <a:chart seriesIdx="0" categoryIdx="1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">
                                            <p:graphicEl>
                                              <a:chart seriesIdx="0" categoryIdx="1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">
                                            <p:graphicEl>
                                              <a:chart seriesIdx="1" categoryIdx="1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">
                                            <p:graphicEl>
                                              <a:chart seriesIdx="1" categoryIdx="1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">
                                            <p:graphicEl>
                                              <a:chart seriesIdx="1" categoryIdx="1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8">
                                            <p:graphicEl>
                                              <a:chart seriesIdx="0" categoryIdx="1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8">
                                            <p:graphicEl>
                                              <a:chart seriesIdx="0" categoryIdx="1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8">
                                            <p:graphicEl>
                                              <a:chart seriesIdx="0" categoryIdx="1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8">
                                            <p:graphicEl>
                                              <a:chart seriesIdx="1" categoryIdx="1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8">
                                            <p:graphicEl>
                                              <a:chart seriesIdx="1" categoryIdx="1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">
                                            <p:graphicEl>
                                              <a:chart seriesIdx="1" categoryIdx="1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8">
                                            <p:graphicEl>
                                              <a:chart seriesIdx="0" categoryIdx="1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">
                                            <p:graphicEl>
                                              <a:chart seriesIdx="0" categoryIdx="1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">
                                            <p:graphicEl>
                                              <a:chart seriesIdx="0" categoryIdx="1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8">
                                            <p:graphicEl>
                                              <a:chart seriesIdx="1" categoryIdx="1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">
                                            <p:graphicEl>
                                              <a:chart seriesIdx="1" categoryIdx="1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8">
                                            <p:graphicEl>
                                              <a:chart seriesIdx="1" categoryIdx="1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8">
                                            <p:graphicEl>
                                              <a:chart seriesIdx="0" categoryIdx="1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8">
                                            <p:graphicEl>
                                              <a:chart seriesIdx="0" categoryIdx="1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8">
                                            <p:graphicEl>
                                              <a:chart seriesIdx="0" categoryIdx="1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8">
                                            <p:graphicEl>
                                              <a:chart seriesIdx="1" categoryIdx="1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8">
                                            <p:graphicEl>
                                              <a:chart seriesIdx="1" categoryIdx="1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8">
                                            <p:graphicEl>
                                              <a:chart seriesIdx="1" categoryIdx="1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8">
                                            <p:graphicEl>
                                              <a:chart seriesIdx="0" categoryIdx="1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8">
                                            <p:graphicEl>
                                              <a:chart seriesIdx="0" categoryIdx="1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8">
                                            <p:graphicEl>
                                              <a:chart seriesIdx="0" categoryIdx="1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8">
                                            <p:graphicEl>
                                              <a:chart seriesIdx="1" categoryIdx="1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8">
                                            <p:graphicEl>
                                              <a:chart seriesIdx="1" categoryIdx="1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8">
                                            <p:graphicEl>
                                              <a:chart seriesIdx="1" categoryIdx="1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">
                                            <p:graphicEl>
                                              <a:chart seriesIdx="0" categoryIdx="16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8">
                                            <p:graphicEl>
                                              <a:chart seriesIdx="0" categoryIdx="1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8">
                                            <p:graphicEl>
                                              <a:chart seriesIdx="0" categoryIdx="1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8">
                                            <p:graphicEl>
                                              <a:chart seriesIdx="1" categoryIdx="16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8">
                                            <p:graphicEl>
                                              <a:chart seriesIdx="1" categoryIdx="1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8">
                                            <p:graphicEl>
                                              <a:chart seriesIdx="1" categoryIdx="1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8">
                                            <p:graphicEl>
                                              <a:chart seriesIdx="0" categoryIdx="17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8">
                                            <p:graphicEl>
                                              <a:chart seriesIdx="0" categoryIdx="1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8">
                                            <p:graphicEl>
                                              <a:chart seriesIdx="0" categoryIdx="1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8">
                                            <p:graphicEl>
                                              <a:chart seriesIdx="1" categoryIdx="17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8">
                                            <p:graphicEl>
                                              <a:chart seriesIdx="1" categoryIdx="1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8">
                                            <p:graphicEl>
                                              <a:chart seriesIdx="1" categoryIdx="1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8">
                                            <p:graphicEl>
                                              <a:chart seriesIdx="0" categoryIdx="18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8">
                                            <p:graphicEl>
                                              <a:chart seriesIdx="0" categoryIdx="1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8">
                                            <p:graphicEl>
                                              <a:chart seriesIdx="0" categoryIdx="1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8">
                                            <p:graphicEl>
                                              <a:chart seriesIdx="1" categoryIdx="18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8">
                                            <p:graphicEl>
                                              <a:chart seriesIdx="1" categoryIdx="1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8">
                                            <p:graphicEl>
                                              <a:chart seriesIdx="1" categoryIdx="1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categoryEl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56442" y="103424"/>
            <a:ext cx="7569473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Инфляция и индекс потребительских цен на товары по Дальневосточному Федеральному округу и в Российской Федерации за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2018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года, %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690458" y="6550025"/>
            <a:ext cx="43204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9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7545382"/>
              </p:ext>
            </p:extLst>
          </p:nvPr>
        </p:nvGraphicFramePr>
        <p:xfrm>
          <a:off x="-118085" y="997380"/>
          <a:ext cx="9144000" cy="2747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1032329"/>
              </p:ext>
            </p:extLst>
          </p:nvPr>
        </p:nvGraphicFramePr>
        <p:xfrm>
          <a:off x="-540568" y="3861048"/>
          <a:ext cx="10153128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3332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category"/>
        </p:bldSub>
      </p:bldGraphic>
      <p:bldGraphic spid="10" grpId="0">
        <p:bldAsOne/>
      </p:bldGraphic>
    </p:bldLst>
  </p:timing>
</p:sld>
</file>

<file path=ppt/theme/theme1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27102014</Template>
  <TotalTime>2316</TotalTime>
  <Words>1306</Words>
  <Application>Microsoft Office PowerPoint</Application>
  <PresentationFormat>Экран (4:3)</PresentationFormat>
  <Paragraphs>292</Paragraphs>
  <Slides>23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Times New Roman</vt:lpstr>
      <vt:lpstr>Arial</vt:lpstr>
      <vt:lpstr>Wingdings</vt:lpstr>
      <vt:lpstr>Courier New</vt:lpstr>
      <vt:lpstr>Tahoma</vt:lpstr>
      <vt:lpstr>ヒラギノ角ゴ Pro W3</vt:lpstr>
      <vt:lpstr>Calibri</vt:lpstr>
      <vt:lpstr>Swift ExtraBoldC</vt:lpstr>
      <vt:lpstr>1_Blank Presentation</vt:lpstr>
      <vt:lpstr>3_Blank Presentation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Ежегодный  Cмотр-конкурс и Выставка «Сахалинское качество -2018»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Евдокимов Дмитрий Николаевич</dc:creator>
  <cp:lastModifiedBy>Скрыпченков Сергей Александрович</cp:lastModifiedBy>
  <cp:revision>219</cp:revision>
  <cp:lastPrinted>2019-03-04T04:16:57Z</cp:lastPrinted>
  <dcterms:created xsi:type="dcterms:W3CDTF">2018-02-22T06:40:34Z</dcterms:created>
  <dcterms:modified xsi:type="dcterms:W3CDTF">2019-04-10T03:30:10Z</dcterms:modified>
</cp:coreProperties>
</file>