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321" r:id="rId2"/>
    <p:sldId id="333" r:id="rId3"/>
    <p:sldId id="338" r:id="rId4"/>
    <p:sldId id="332" r:id="rId5"/>
    <p:sldId id="324" r:id="rId6"/>
    <p:sldId id="339" r:id="rId7"/>
    <p:sldId id="335" r:id="rId8"/>
    <p:sldId id="334" r:id="rId9"/>
    <p:sldId id="322" r:id="rId10"/>
    <p:sldId id="326" r:id="rId11"/>
    <p:sldId id="340" r:id="rId12"/>
  </p:sldIdLst>
  <p:sldSz cx="9144000" cy="6858000" type="screen4x3"/>
  <p:notesSz cx="6888163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Медвидь Елена Александровна" initials="МЕА" lastIdx="1" clrIdx="0">
    <p:extLst>
      <p:ext uri="{19B8F6BF-5375-455C-9EA6-DF929625EA0E}">
        <p15:presenceInfo xmlns:p15="http://schemas.microsoft.com/office/powerpoint/2012/main" userId="S-1-5-21-3399346512-758631369-2990822830-902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5D5D"/>
    <a:srgbClr val="62C400"/>
    <a:srgbClr val="FFCCFF"/>
    <a:srgbClr val="00FFCC"/>
    <a:srgbClr val="2B0A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00" autoAdjust="0"/>
    <p:restoredTop sz="86492" autoAdjust="0"/>
  </p:normalViewPr>
  <p:slideViewPr>
    <p:cSldViewPr>
      <p:cViewPr varScale="1">
        <p:scale>
          <a:sx n="97" d="100"/>
          <a:sy n="97" d="100"/>
        </p:scale>
        <p:origin x="208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6.xlsx"/><Relationship Id="rId1" Type="http://schemas.openxmlformats.org/officeDocument/2006/relationships/image" Target="../media/image22.png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7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338427240892409E-2"/>
          <c:y val="5.6346749052994055E-2"/>
          <c:w val="0.93403810727613501"/>
          <c:h val="0.89669782061252457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accent1"/>
              </a:solidFill>
              <a:ln w="9525">
                <a:solidFill>
                  <a:schemeClr val="tx2"/>
                </a:solidFill>
              </a:ln>
              <a:effectLst/>
            </c:spPr>
          </c:marker>
          <c:dLbls>
            <c:dLbl>
              <c:idx val="0"/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3.344579592089203E-2"/>
                  <c:y val="5.491465189330516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9.6544224804929902E-3"/>
                  <c:y val="6.3319687890063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2.4645761735916816E-2"/>
                  <c:y val="4.453748454535236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2.4645761735916816E-2"/>
                  <c:y val="5.392858621770792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2.4645761735916764E-2"/>
                  <c:y val="4.923303538153005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2.6130022364245161E-2"/>
                  <c:y val="4.923303538153005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2.6130022364245269E-2"/>
                  <c:y val="3.514638287299681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3.8526561466024393E-3"/>
                  <c:y val="1.270805560685918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-8.140415257736535E-3"/>
                  <c:y val="2.324617739865562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-2.1438795555668824E-3"/>
                  <c:y val="1.260048098429941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0"/>
                  <c:y val="-3.571728942127928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Лист1!$B$2:$B$13</c:f>
              <c:numCache>
                <c:formatCode>0.0</c:formatCode>
                <c:ptCount val="12"/>
                <c:pt idx="0">
                  <c:v>1430</c:v>
                </c:pt>
                <c:pt idx="1">
                  <c:v>3100</c:v>
                </c:pt>
                <c:pt idx="2">
                  <c:v>4302.7</c:v>
                </c:pt>
                <c:pt idx="3">
                  <c:v>5778.9</c:v>
                </c:pt>
                <c:pt idx="4">
                  <c:v>7587.7</c:v>
                </c:pt>
                <c:pt idx="5">
                  <c:v>8606.7999999999993</c:v>
                </c:pt>
                <c:pt idx="6">
                  <c:v>10328.200000000001</c:v>
                </c:pt>
                <c:pt idx="7">
                  <c:v>11400</c:v>
                </c:pt>
                <c:pt idx="8">
                  <c:v>12834.7</c:v>
                </c:pt>
                <c:pt idx="9">
                  <c:v>14759.9</c:v>
                </c:pt>
                <c:pt idx="10">
                  <c:v>16200</c:v>
                </c:pt>
                <c:pt idx="11">
                  <c:v>17800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00B050"/>
              </a:solidFill>
              <a:ln w="9525">
                <a:solidFill>
                  <a:schemeClr val="bg1">
                    <a:lumMod val="65000"/>
                  </a:schemeClr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8.2917215463790717E-2"/>
                  <c:y val="-6.012634359305028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10090682257029934"/>
                  <c:y val="-6.012634359305037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0.11309466334291755"/>
                  <c:y val="-4.233020592393659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0.11309466334291755"/>
                  <c:y val="-3.763465508775873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0.11459379726845995"/>
                  <c:y val="-3.528687966966993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0.14306246855655128"/>
                  <c:y val="-3.059132883349207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0.14006420070546646"/>
                  <c:y val="-2.589577799731429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0.14006420070546646"/>
                  <c:y val="-3.998243050584757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0.13706593285438168"/>
                  <c:y val="-3.528687966966984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-0.14606073640763612"/>
                  <c:y val="-4.937353217820317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-0.14006420070546646"/>
                  <c:y val="-3.528687966966984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-5.9261590370980166E-2"/>
                  <c:y val="-2.454663902084085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rgbClr val="92D05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Лист1!$C$2:$C$13</c:f>
              <c:numCache>
                <c:formatCode>0.0</c:formatCode>
                <c:ptCount val="12"/>
                <c:pt idx="0">
                  <c:v>1594.4</c:v>
                </c:pt>
                <c:pt idx="1">
                  <c:v>3206.7</c:v>
                </c:pt>
                <c:pt idx="2">
                  <c:v>4907.8</c:v>
                </c:pt>
                <c:pt idx="3">
                  <c:v>6751.3</c:v>
                </c:pt>
                <c:pt idx="4">
                  <c:v>8486.9</c:v>
                </c:pt>
                <c:pt idx="5">
                  <c:v>10234.209999999999</c:v>
                </c:pt>
                <c:pt idx="6">
                  <c:v>11989.2</c:v>
                </c:pt>
                <c:pt idx="7">
                  <c:v>13776.9</c:v>
                </c:pt>
                <c:pt idx="8">
                  <c:v>15635.7</c:v>
                </c:pt>
                <c:pt idx="9">
                  <c:v>17472.5</c:v>
                </c:pt>
                <c:pt idx="10">
                  <c:v>19255</c:v>
                </c:pt>
                <c:pt idx="11">
                  <c:v>21075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7101432"/>
        <c:axId val="177098296"/>
      </c:lineChart>
      <c:lineChart>
        <c:grouping val="standard"/>
        <c:varyColors val="0"/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Лист1!$D$2:$D$13</c:f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7101432"/>
        <c:axId val="177098296"/>
      </c:lineChart>
      <c:catAx>
        <c:axId val="177101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177098296"/>
        <c:crosses val="autoZero"/>
        <c:auto val="1"/>
        <c:lblAlgn val="ctr"/>
        <c:lblOffset val="100"/>
        <c:noMultiLvlLbl val="0"/>
      </c:catAx>
      <c:valAx>
        <c:axId val="177098296"/>
        <c:scaling>
          <c:orientation val="minMax"/>
          <c:max val="21100"/>
          <c:min val="1427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crossAx val="177101432"/>
        <c:crosses val="autoZero"/>
        <c:crossBetween val="between"/>
      </c:valAx>
      <c:spPr>
        <a:solidFill>
          <a:schemeClr val="accent3">
            <a:lumMod val="20000"/>
            <a:lumOff val="80000"/>
          </a:schemeClr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1710758377425039E-2"/>
          <c:y val="0.21672785968567981"/>
          <c:w val="0.90099130329015387"/>
          <c:h val="0.56444737988450844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spPr>
            <a:ln w="28575" cap="rnd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  <c:marker>
            <c:symbol val="x"/>
            <c:size val="4"/>
            <c:spPr>
              <a:solidFill>
                <a:schemeClr val="accent1"/>
              </a:solidFill>
              <a:ln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120</a:t>
                    </a:r>
                    <a:endParaRPr lang="en-US" dirty="0"/>
                  </a:p>
                </c:rich>
              </c:tx>
              <c:dLblPos val="b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F47D-4F93-968E-9AB5FBA0E13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120</c:v>
                </c:pt>
                <c:pt idx="1">
                  <c:v>120</c:v>
                </c:pt>
                <c:pt idx="2">
                  <c:v>121</c:v>
                </c:pt>
                <c:pt idx="3">
                  <c:v>121</c:v>
                </c:pt>
                <c:pt idx="4">
                  <c:v>122</c:v>
                </c:pt>
                <c:pt idx="5">
                  <c:v>123</c:v>
                </c:pt>
                <c:pt idx="6">
                  <c:v>123</c:v>
                </c:pt>
                <c:pt idx="7">
                  <c:v>123</c:v>
                </c:pt>
                <c:pt idx="8">
                  <c:v>124</c:v>
                </c:pt>
                <c:pt idx="9">
                  <c:v>124</c:v>
                </c:pt>
                <c:pt idx="10">
                  <c:v>124</c:v>
                </c:pt>
                <c:pt idx="11">
                  <c:v>125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D154-4F54-8AEF-CD38FC1EF6F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spPr>
            <a:ln w="28575" cap="rnd" cmpd="sng" algn="ctr">
              <a:solidFill>
                <a:schemeClr val="accent3"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  <c:marker>
            <c:symbol val="square"/>
            <c:size val="5"/>
            <c:spPr>
              <a:solidFill>
                <a:schemeClr val="accent3"/>
              </a:solidFill>
              <a:ln w="9525" cap="flat" cmpd="sng" algn="ctr">
                <a:solidFill>
                  <a:schemeClr val="accent3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120</a:t>
                    </a:r>
                    <a:endParaRPr lang="en-US" dirty="0"/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F47D-4F93-968E-9AB5FBA0E13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125</a:t>
                    </a:r>
                    <a:endParaRPr lang="en-US" dirty="0"/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F47D-4F93-968E-9AB5FBA0E13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125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F47D-4F93-968E-9AB5FBA0E13D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126</a:t>
                    </a:r>
                    <a:endParaRPr lang="en-US" dirty="0"/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rgbClr val="62C4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120</c:v>
                </c:pt>
                <c:pt idx="1">
                  <c:v>125</c:v>
                </c:pt>
                <c:pt idx="2">
                  <c:v>125</c:v>
                </c:pt>
                <c:pt idx="3">
                  <c:v>125</c:v>
                </c:pt>
                <c:pt idx="4">
                  <c:v>125</c:v>
                </c:pt>
                <c:pt idx="5">
                  <c:v>126</c:v>
                </c:pt>
                <c:pt idx="6">
                  <c:v>127</c:v>
                </c:pt>
                <c:pt idx="7">
                  <c:v>128</c:v>
                </c:pt>
                <c:pt idx="8">
                  <c:v>130</c:v>
                </c:pt>
                <c:pt idx="9">
                  <c:v>131</c:v>
                </c:pt>
                <c:pt idx="10">
                  <c:v>131</c:v>
                </c:pt>
                <c:pt idx="11">
                  <c:v>132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D154-4F54-8AEF-CD38FC1EF6FC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7098688"/>
        <c:axId val="177099080"/>
      </c:lineChart>
      <c:catAx>
        <c:axId val="177098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177099080"/>
        <c:crosses val="autoZero"/>
        <c:auto val="1"/>
        <c:lblAlgn val="ctr"/>
        <c:lblOffset val="100"/>
        <c:noMultiLvlLbl val="0"/>
      </c:catAx>
      <c:valAx>
        <c:axId val="17709908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77098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accent3">
        <a:lumMod val="20000"/>
        <a:lumOff val="80000"/>
      </a:schemeClr>
    </a:solidFill>
    <a:ln w="9525" cap="flat" cmpd="sng" algn="ctr">
      <a:noFill/>
      <a:prstDash val="solid"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973628803121143E-2"/>
          <c:y val="4.5977859140285689E-2"/>
          <c:w val="0.93762393287842527"/>
          <c:h val="0.82573917049390622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spPr>
            <a:ln w="28575" cap="sq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</a:ln>
            <a:effectLst>
              <a:softEdge rad="0"/>
            </a:effectLst>
          </c:spPr>
          <c:marker>
            <c:symbol val="x"/>
            <c:size val="4"/>
            <c:spPr>
              <a:solidFill>
                <a:schemeClr val="accent1"/>
              </a:solidFill>
              <a:ln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</a:ln>
              <a:effectLst>
                <a:softEdge rad="0"/>
              </a:effectLst>
            </c:spPr>
          </c:marker>
          <c:dPt>
            <c:idx val="6"/>
            <c:marker>
              <c:spPr>
                <a:solidFill>
                  <a:schemeClr val="accent1"/>
                </a:solidFill>
                <a:ln w="9525" cap="sq" cmpd="sng" algn="ctr">
                  <a:solidFill>
                    <a:schemeClr val="accent1">
                      <a:shade val="95000"/>
                      <a:satMod val="105000"/>
                    </a:schemeClr>
                  </a:solidFill>
                  <a:prstDash val="solid"/>
                  <a:round/>
                </a:ln>
                <a:effectLst>
                  <a:softEdge rad="0"/>
                </a:effectLst>
              </c:spPr>
            </c:marker>
            <c:bubble3D val="0"/>
          </c:dPt>
          <c:dLbls>
            <c:dLbl>
              <c:idx val="11"/>
              <c:layout>
                <c:manualLayout>
                  <c:x val="-2.6665232494131611E-2"/>
                  <c:y val="6.49219215717747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separator>. 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dk1">
                    <a:lumMod val="25000"/>
                    <a:lumOff val="75000"/>
                  </a:scheme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eparator>. </c:separator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layout/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382</c:v>
                </c:pt>
                <c:pt idx="1">
                  <c:v>384</c:v>
                </c:pt>
                <c:pt idx="2">
                  <c:v>385</c:v>
                </c:pt>
                <c:pt idx="3">
                  <c:v>386</c:v>
                </c:pt>
                <c:pt idx="4">
                  <c:v>387</c:v>
                </c:pt>
                <c:pt idx="5">
                  <c:v>389</c:v>
                </c:pt>
                <c:pt idx="6">
                  <c:v>390</c:v>
                </c:pt>
                <c:pt idx="7">
                  <c:v>392</c:v>
                </c:pt>
                <c:pt idx="8">
                  <c:v>394</c:v>
                </c:pt>
                <c:pt idx="9">
                  <c:v>397</c:v>
                </c:pt>
                <c:pt idx="10">
                  <c:v>398</c:v>
                </c:pt>
                <c:pt idx="11">
                  <c:v>400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D14E-4073-9E00-7CC233E98AB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spPr>
            <a:ln w="28575" cap="rnd" cmpd="sng" algn="ctr">
              <a:solidFill>
                <a:schemeClr val="accent3"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  <c:marker>
            <c:symbol val="square"/>
            <c:size val="5"/>
            <c:spPr>
              <a:solidFill>
                <a:schemeClr val="accent3"/>
              </a:solidFill>
              <a:ln w="9525" cap="flat" cmpd="sng" algn="ctr">
                <a:solidFill>
                  <a:schemeClr val="accent3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marker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397</a:t>
                    </a:r>
                    <a:endParaRPr lang="en-US" dirty="0"/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890F-4287-AB9A-32BB765205F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rgbClr val="62C4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383</c:v>
                </c:pt>
                <c:pt idx="1">
                  <c:v>384</c:v>
                </c:pt>
                <c:pt idx="2">
                  <c:v>397</c:v>
                </c:pt>
                <c:pt idx="3">
                  <c:v>397</c:v>
                </c:pt>
                <c:pt idx="4">
                  <c:v>397</c:v>
                </c:pt>
                <c:pt idx="5">
                  <c:v>398</c:v>
                </c:pt>
                <c:pt idx="6">
                  <c:v>398</c:v>
                </c:pt>
                <c:pt idx="7">
                  <c:v>400</c:v>
                </c:pt>
                <c:pt idx="8">
                  <c:v>414</c:v>
                </c:pt>
                <c:pt idx="9">
                  <c:v>415</c:v>
                </c:pt>
                <c:pt idx="10">
                  <c:v>415</c:v>
                </c:pt>
                <c:pt idx="11">
                  <c:v>416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D14E-4073-9E00-7CC233E98A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95486720"/>
        <c:axId val="295487112"/>
      </c:lineChart>
      <c:dateAx>
        <c:axId val="295486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295487112"/>
        <c:crosses val="autoZero"/>
        <c:auto val="0"/>
        <c:lblOffset val="100"/>
        <c:baseTimeUnit val="days"/>
        <c:majorUnit val="1"/>
      </c:dateAx>
      <c:valAx>
        <c:axId val="29548711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miter lim="800000"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95486720"/>
        <c:crossesAt val="1"/>
        <c:crossBetween val="between"/>
      </c:valAx>
      <c:spPr>
        <a:solidFill>
          <a:schemeClr val="accent3">
            <a:lumMod val="20000"/>
            <a:lumOff val="80000"/>
          </a:schemeClr>
        </a:solidFill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51"/>
        <c:overlap val="100"/>
        <c:axId val="295487504"/>
        <c:axId val="295484368"/>
      </c:barChart>
      <c:catAx>
        <c:axId val="29548750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Swift ExtraBold" panose="02000503080000020004" pitchFamily="50" charset="0"/>
                <a:ea typeface="+mn-ea"/>
                <a:cs typeface="+mn-cs"/>
              </a:defRPr>
            </a:pPr>
            <a:endParaRPr lang="ru-RU"/>
          </a:p>
        </c:txPr>
        <c:crossAx val="295484368"/>
        <c:crosses val="autoZero"/>
        <c:auto val="1"/>
        <c:lblAlgn val="ctr"/>
        <c:lblOffset val="100"/>
        <c:noMultiLvlLbl val="0"/>
      </c:catAx>
      <c:valAx>
        <c:axId val="295484368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29548750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51"/>
        <c:overlap val="100"/>
        <c:axId val="295484760"/>
        <c:axId val="295485152"/>
      </c:barChart>
      <c:catAx>
        <c:axId val="29548476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Swift ExtraBold" panose="02000503080000020004" pitchFamily="50" charset="0"/>
                <a:ea typeface="+mn-ea"/>
                <a:cs typeface="+mn-cs"/>
              </a:defRPr>
            </a:pPr>
            <a:endParaRPr lang="ru-RU"/>
          </a:p>
        </c:txPr>
        <c:crossAx val="295485152"/>
        <c:crosses val="autoZero"/>
        <c:auto val="1"/>
        <c:lblAlgn val="ctr"/>
        <c:lblOffset val="100"/>
        <c:noMultiLvlLbl val="0"/>
      </c:catAx>
      <c:valAx>
        <c:axId val="295485152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2954847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327444769751293E-2"/>
          <c:y val="1.061044560847021E-2"/>
          <c:w val="0.89275604599796132"/>
          <c:h val="0.77843724185124208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5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dLbls>
            <c:dLbl>
              <c:idx val="7"/>
              <c:layout>
                <c:manualLayout>
                  <c:x val="-8.4869795829721595E-2"/>
                  <c:y val="8.711652208760942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96</c:v>
                </c:pt>
                <c:pt idx="1">
                  <c:v>96</c:v>
                </c:pt>
                <c:pt idx="2">
                  <c:v>96</c:v>
                </c:pt>
                <c:pt idx="3">
                  <c:v>97</c:v>
                </c:pt>
                <c:pt idx="4">
                  <c:v>97</c:v>
                </c:pt>
                <c:pt idx="5">
                  <c:v>98</c:v>
                </c:pt>
                <c:pt idx="6">
                  <c:v>99</c:v>
                </c:pt>
                <c:pt idx="7">
                  <c:v>100</c:v>
                </c:pt>
                <c:pt idx="8">
                  <c:v>100</c:v>
                </c:pt>
                <c:pt idx="9">
                  <c:v>101</c:v>
                </c:pt>
                <c:pt idx="10">
                  <c:v>101</c:v>
                </c:pt>
                <c:pt idx="11">
                  <c:v>102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B666-4467-93ED-5513B5766CA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spPr>
            <a:ln w="28575" cap="rnd">
              <a:solidFill>
                <a:srgbClr val="62C40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bg1">
                  <a:lumMod val="75000"/>
                </a:schemeClr>
              </a:solidFill>
              <a:ln>
                <a:solidFill>
                  <a:srgbClr val="62C400"/>
                </a:solidFill>
              </a:ln>
            </c:spPr>
          </c:marker>
          <c:dLbls>
            <c:dLbl>
              <c:idx val="5"/>
              <c:layout>
                <c:manualLayout>
                  <c:x val="-4.8531600632057227E-2"/>
                  <c:y val="-0.10053033324700808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101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rgbClr val="62C40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96</c:v>
                </c:pt>
                <c:pt idx="1">
                  <c:v>96</c:v>
                </c:pt>
                <c:pt idx="2">
                  <c:v>96</c:v>
                </c:pt>
                <c:pt idx="3">
                  <c:v>97</c:v>
                </c:pt>
                <c:pt idx="4">
                  <c:v>99</c:v>
                </c:pt>
                <c:pt idx="5">
                  <c:v>101</c:v>
                </c:pt>
                <c:pt idx="6">
                  <c:v>105</c:v>
                </c:pt>
                <c:pt idx="7">
                  <c:v>105</c:v>
                </c:pt>
                <c:pt idx="8">
                  <c:v>105</c:v>
                </c:pt>
                <c:pt idx="9">
                  <c:v>106</c:v>
                </c:pt>
                <c:pt idx="10">
                  <c:v>106</c:v>
                </c:pt>
                <c:pt idx="11">
                  <c:v>107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B666-4467-93ED-5513B5766C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95485544"/>
        <c:axId val="295483976"/>
      </c:lineChart>
      <c:catAx>
        <c:axId val="295485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295483976"/>
        <c:crosses val="autoZero"/>
        <c:auto val="1"/>
        <c:lblAlgn val="ctr"/>
        <c:lblOffset val="100"/>
        <c:noMultiLvlLbl val="0"/>
      </c:catAx>
      <c:valAx>
        <c:axId val="295483976"/>
        <c:scaling>
          <c:orientation val="minMax"/>
          <c:min val="93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95485544"/>
        <c:crosses val="autoZero"/>
        <c:crossBetween val="between"/>
      </c:valAx>
      <c:spPr>
        <a:solidFill>
          <a:schemeClr val="accent3">
            <a:lumMod val="20000"/>
            <a:lumOff val="80000"/>
          </a:schemeClr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8591498264739635E-2"/>
          <c:y val="1.6499871922835717E-2"/>
          <c:w val="0.94144189040970461"/>
          <c:h val="0.76424514923178466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</c:v>
                </c:pt>
              </c:strCache>
            </c:strRef>
          </c:tx>
          <c:spPr>
            <a:ln w="28575" cap="rnd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  <c:marker>
            <c:symbol val="square"/>
            <c:size val="4"/>
            <c:spPr>
              <a:solidFill>
                <a:schemeClr val="accent1"/>
              </a:solidFill>
              <a:ln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marker>
          <c:dLbls>
            <c:dLbl>
              <c:idx val="0"/>
              <c:layout>
                <c:manualLayout>
                  <c:x val="-4.8840727098698446E-2"/>
                  <c:y val="5.706065339145323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3.5273858460171094E-2"/>
                  <c:y val="6.37981734314579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3.7890383211389211E-2"/>
                  <c:y val="6.348825357665562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9819851365721271E-2"/>
                  <c:y val="-6.145553264546738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3.149451648229562E-2"/>
                  <c:y val="-6.557512407355277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2.4754354141639425E-2"/>
                  <c:y val="-4.877301308537696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spPr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entury Gothic" panose="020B0502020202020204" pitchFamily="34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22B1-475E-A1EF-A855951DE90E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</c:extLst>
            </c:dLbl>
            <c:spPr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2.1</c:v>
                </c:pt>
                <c:pt idx="1">
                  <c:v>2.1</c:v>
                </c:pt>
                <c:pt idx="2">
                  <c:v>2.1</c:v>
                </c:pt>
                <c:pt idx="3">
                  <c:v>2.5</c:v>
                </c:pt>
                <c:pt idx="4">
                  <c:v>2.5499999999999998</c:v>
                </c:pt>
                <c:pt idx="5">
                  <c:v>2.35</c:v>
                </c:pt>
                <c:pt idx="6">
                  <c:v>2.39</c:v>
                </c:pt>
                <c:pt idx="7">
                  <c:v>2.4300000000000002</c:v>
                </c:pt>
                <c:pt idx="8">
                  <c:v>2.4700000000000002</c:v>
                </c:pt>
                <c:pt idx="9">
                  <c:v>2.5099999999999998</c:v>
                </c:pt>
                <c:pt idx="10">
                  <c:v>2.5</c:v>
                </c:pt>
                <c:pt idx="11">
                  <c:v>2.5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862C-42BF-88FE-00373CA906E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</c:v>
                </c:pt>
              </c:strCache>
            </c:strRef>
          </c:tx>
          <c:spPr>
            <a:ln w="28575" cap="rnd" cmpd="sng" algn="ctr">
              <a:solidFill>
                <a:schemeClr val="accent3"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  <c:marker>
            <c:symbol val="square"/>
            <c:size val="5"/>
            <c:spPr>
              <a:solidFill>
                <a:schemeClr val="accent3"/>
              </a:solidFill>
              <a:ln w="9525" cap="flat" cmpd="sng" algn="ctr">
                <a:solidFill>
                  <a:schemeClr val="accent3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marker>
          <c:dLbls>
            <c:dLbl>
              <c:idx val="0"/>
              <c:spPr>
                <a:solidFill>
                  <a:srgbClr val="92D050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entury Gothic" panose="020B0502020202020204" pitchFamily="34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22B1-475E-A1EF-A855951DE90E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</c:extLst>
            </c:dLbl>
            <c:dLbl>
              <c:idx val="1"/>
              <c:spPr>
                <a:solidFill>
                  <a:srgbClr val="92D050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entury Gothic" panose="020B0502020202020204" pitchFamily="34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22B1-475E-A1EF-A855951DE90E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  <a:noFill/>
                    <a:ln>
                      <a:noFill/>
                    </a:ln>
                  </c15:spPr>
                </c:ext>
              </c:extLst>
            </c:dLbl>
            <c:dLbl>
              <c:idx val="3"/>
              <c:layout>
                <c:manualLayout>
                  <c:x val="-2.7962418858222159E-2"/>
                  <c:y val="6.7820602872845595E-2"/>
                </c:manualLayout>
              </c:layout>
              <c:spPr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entury Gothic" panose="020B0502020202020204" pitchFamily="34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B196-43DA-9BA0-1960B09BBC1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3.1982061516974303E-2"/>
                  <c:y val="6.533778767916881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Century Gothic" panose="020B0502020202020204" pitchFamily="34" charset="0"/>
                        <a:ea typeface="+mn-ea"/>
                        <a:cs typeface="Times New Roman" panose="02020603050405020304" pitchFamily="18" charset="0"/>
                      </a:defRPr>
                    </a:pPr>
                    <a:r>
                      <a:rPr lang="en-US" sz="900" dirty="0" smtClean="0">
                        <a:latin typeface="Century Gothic" panose="020B0502020202020204" pitchFamily="34" charset="0"/>
                      </a:rPr>
                      <a:t>2,3</a:t>
                    </a:r>
                    <a:endParaRPr lang="en-US" sz="900" dirty="0">
                      <a:latin typeface="Century Gothic" panose="020B0502020202020204" pitchFamily="34" charset="0"/>
                    </a:endParaRPr>
                  </a:p>
                </c:rich>
              </c:tx>
              <c:spPr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Century Gothic" panose="020B0502020202020204" pitchFamily="34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994A-499E-B38D-28E9BEE8069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2.8527336248353359E-2"/>
                  <c:y val="6.2998603248436286E-2"/>
                </c:manualLayout>
              </c:layout>
              <c:tx>
                <c:rich>
                  <a:bodyPr/>
                  <a:lstStyle/>
                  <a:p>
                    <a:fld id="{49B97C50-5718-43CB-B650-D888E49506AA}" type="VALUE">
                      <a:rPr lang="en-US" sz="900" smtClean="0">
                        <a:latin typeface="Century Gothic" panose="020B0502020202020204" pitchFamily="34" charset="0"/>
                      </a:rPr>
                      <a:pPr/>
                      <a:t>[ЗНАЧЕНИЕ]</a:t>
                    </a:fld>
                    <a:r>
                      <a:rPr lang="en-US" sz="900" dirty="0" smtClean="0">
                        <a:latin typeface="Century Gothic" panose="020B0502020202020204" pitchFamily="34" charset="0"/>
                      </a:rPr>
                      <a:t>*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8824-4564-92D2-17BAF07376E5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6"/>
              <c:layout>
                <c:manualLayout>
                  <c:x val="-3.4129817793710125E-2"/>
                  <c:y val="-6.103923385661271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2.1973159630322727E-2"/>
                  <c:y val="-6.103923385661276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2.9586386457291364E-2"/>
                  <c:y val="-6.103923385661271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3.1090653252863275E-2"/>
                  <c:y val="-5.128463123953732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3.1090653252863275E-2"/>
                  <c:y val="-4.640732993099962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-1.21566581633874E-2"/>
                  <c:y val="-5.128463123953732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2,6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rgbClr val="92D050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entury Gothic" panose="020B0502020202020204" pitchFamily="34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Лист1!$A$2:$A$13</c:f>
              <c:strCache>
                <c:ptCount val="12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  <c:pt idx="3">
                  <c:v>апрель</c:v>
                </c:pt>
                <c:pt idx="4">
                  <c:v>май</c:v>
                </c:pt>
                <c:pt idx="5">
                  <c:v>июнь</c:v>
                </c:pt>
                <c:pt idx="6">
                  <c:v>июль</c:v>
                </c:pt>
                <c:pt idx="7">
                  <c:v>август</c:v>
                </c:pt>
                <c:pt idx="8">
                  <c:v>сентябрь</c:v>
                </c:pt>
                <c:pt idx="9">
                  <c:v>октябрь</c:v>
                </c:pt>
                <c:pt idx="10">
                  <c:v>ноябрь</c:v>
                </c:pt>
                <c:pt idx="11">
                  <c:v>декабрь</c:v>
                </c:pt>
              </c:strCache>
            </c:str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2.31</c:v>
                </c:pt>
                <c:pt idx="1">
                  <c:v>2.2999999999999998</c:v>
                </c:pt>
                <c:pt idx="2">
                  <c:v>2.2999999999999998</c:v>
                </c:pt>
                <c:pt idx="3">
                  <c:v>2.2999999999999998</c:v>
                </c:pt>
                <c:pt idx="4">
                  <c:v>2.2999999999999998</c:v>
                </c:pt>
                <c:pt idx="5">
                  <c:v>2.35</c:v>
                </c:pt>
                <c:pt idx="6">
                  <c:v>2.4500000000000002</c:v>
                </c:pt>
                <c:pt idx="7">
                  <c:v>2.4300000000000002</c:v>
                </c:pt>
                <c:pt idx="8">
                  <c:v>2.5</c:v>
                </c:pt>
                <c:pt idx="9">
                  <c:v>2.5299999999999998</c:v>
                </c:pt>
                <c:pt idx="10">
                  <c:v>2.54</c:v>
                </c:pt>
                <c:pt idx="11">
                  <c:v>2.6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862C-42BF-88FE-00373CA906EC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95485936"/>
        <c:axId val="295489856"/>
      </c:lineChart>
      <c:catAx>
        <c:axId val="29548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ru-RU"/>
          </a:p>
        </c:txPr>
        <c:crossAx val="295489856"/>
        <c:crosses val="autoZero"/>
        <c:auto val="1"/>
        <c:lblAlgn val="ctr"/>
        <c:lblOffset val="100"/>
        <c:noMultiLvlLbl val="0"/>
      </c:catAx>
      <c:valAx>
        <c:axId val="295489856"/>
        <c:scaling>
          <c:orientation val="minMax"/>
          <c:max val="4"/>
          <c:min val="1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95485936"/>
        <c:crosses val="autoZero"/>
        <c:crossBetween val="between"/>
      </c:valAx>
      <c:spPr>
        <a:solidFill>
          <a:schemeClr val="accent3">
            <a:lumMod val="20000"/>
            <a:lumOff val="80000"/>
          </a:schemeClr>
        </a:solidFill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0.27291</cdr:x>
      <cdr:y>0.28628</cdr:y>
    </cdr:from>
    <cdr:to>
      <cdr:x>0.56721</cdr:x>
      <cdr:y>0.57165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27284" y="655084"/>
          <a:ext cx="999922" cy="6529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endParaRPr lang="ru-RU" sz="1800" b="1" dirty="0">
            <a:latin typeface="Century Gothic" panose="020B0502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0.30008</cdr:x>
      <cdr:y>0.23365</cdr:y>
    </cdr:from>
    <cdr:to>
      <cdr:x>0.5959</cdr:x>
      <cdr:y>0.6253</cdr:y>
    </cdr:to>
    <cdr:sp macro="" textlink="">
      <cdr:nvSpPr>
        <cdr:cNvPr id="3" name="Овал 2"/>
        <cdr:cNvSpPr/>
      </cdr:nvSpPr>
      <cdr:spPr>
        <a:xfrm xmlns:a="http://schemas.openxmlformats.org/drawingml/2006/main">
          <a:off x="966298" y="497610"/>
          <a:ext cx="952587" cy="834105"/>
        </a:xfrm>
        <a:prstGeom xmlns:a="http://schemas.openxmlformats.org/drawingml/2006/main" prst="ellipse">
          <a:avLst/>
        </a:prstGeom>
        <a:solidFill xmlns:a="http://schemas.openxmlformats.org/drawingml/2006/main">
          <a:schemeClr val="tx2">
            <a:lumMod val="40000"/>
            <a:lumOff val="60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0.3283</cdr:x>
      <cdr:y>0.32831</cdr:y>
    </cdr:from>
    <cdr:to>
      <cdr:x>0.56767</cdr:x>
      <cdr:y>0.5342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057187" y="699213"/>
          <a:ext cx="770809" cy="4384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600" b="1" dirty="0" smtClean="0">
              <a:latin typeface="Century Gothic" panose="020B0502020202020204" pitchFamily="34" charset="0"/>
            </a:rPr>
            <a:t>102</a:t>
          </a:r>
          <a:endParaRPr lang="ru-RU" sz="1600" b="1" dirty="0">
            <a:latin typeface="Century Gothic" panose="020B0502020202020204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4870" cy="500935"/>
          </a:xfrm>
          <a:prstGeom prst="rect">
            <a:avLst/>
          </a:prstGeom>
        </p:spPr>
        <p:txBody>
          <a:bodyPr vert="horz" lIns="93104" tIns="46552" rIns="93104" bIns="46552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9" y="1"/>
            <a:ext cx="2984870" cy="500935"/>
          </a:xfrm>
          <a:prstGeom prst="rect">
            <a:avLst/>
          </a:prstGeom>
        </p:spPr>
        <p:txBody>
          <a:bodyPr vert="horz" lIns="93104" tIns="46552" rIns="93104" bIns="46552" rtlCol="0"/>
          <a:lstStyle>
            <a:lvl1pPr algn="r">
              <a:defRPr sz="1200"/>
            </a:lvl1pPr>
          </a:lstStyle>
          <a:p>
            <a:fld id="{B5BCC5A3-D2B8-449D-ABB2-11B83C79D459}" type="datetimeFigureOut">
              <a:rPr lang="ru-RU" smtClean="0"/>
              <a:t>02.03.2021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04" tIns="46552" rIns="93104" bIns="46552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8891"/>
            <a:ext cx="5510530" cy="4508420"/>
          </a:xfrm>
          <a:prstGeom prst="rect">
            <a:avLst/>
          </a:prstGeom>
        </p:spPr>
        <p:txBody>
          <a:bodyPr vert="horz" lIns="93104" tIns="46552" rIns="93104" bIns="46552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516040"/>
            <a:ext cx="2984870" cy="500935"/>
          </a:xfrm>
          <a:prstGeom prst="rect">
            <a:avLst/>
          </a:prstGeom>
        </p:spPr>
        <p:txBody>
          <a:bodyPr vert="horz" lIns="93104" tIns="46552" rIns="93104" bIns="46552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9" y="9516040"/>
            <a:ext cx="2984870" cy="500935"/>
          </a:xfrm>
          <a:prstGeom prst="rect">
            <a:avLst/>
          </a:prstGeom>
        </p:spPr>
        <p:txBody>
          <a:bodyPr vert="horz" lIns="93104" tIns="46552" rIns="93104" bIns="46552" rtlCol="0" anchor="b"/>
          <a:lstStyle>
            <a:lvl1pPr algn="r">
              <a:defRPr sz="1200"/>
            </a:lvl1pPr>
          </a:lstStyle>
          <a:p>
            <a:fld id="{D22A7384-ED28-4734-ADAE-ED76AB041B6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0566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A7384-ED28-4734-ADAE-ED76AB041B68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6120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A7384-ED28-4734-ADAE-ED76AB041B68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0091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A7384-ED28-4734-ADAE-ED76AB041B68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4284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A7384-ED28-4734-ADAE-ED76AB041B68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9482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A7384-ED28-4734-ADAE-ED76AB041B68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10885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A7384-ED28-4734-ADAE-ED76AB041B68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05509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A7384-ED28-4734-ADAE-ED76AB041B68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15855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A7384-ED28-4734-ADAE-ED76AB041B68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0740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55A86-BB19-4214-A1D4-69C032FE5584}" type="datetime1">
              <a:rPr lang="ru-RU" smtClean="0"/>
              <a:t>02.03.2021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577D-5E6F-4DD3-AAEC-4315FAFB0E7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3705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C1A96-42A9-4615-94D8-46EEA2749968}" type="datetime1">
              <a:rPr lang="ru-RU" smtClean="0"/>
              <a:t>02.03.2021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577D-5E6F-4DD3-AAEC-4315FAFB0E7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4227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6B117-6A29-4C0E-B99A-B357C5B503A4}" type="datetime1">
              <a:rPr lang="ru-RU" smtClean="0"/>
              <a:t>02.03.2021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577D-5E6F-4DD3-AAEC-4315FAFB0E7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235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B38D4-325E-417C-8969-34459ECC9FFF}" type="datetime1">
              <a:rPr lang="ru-RU" smtClean="0"/>
              <a:t>02.03.2021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577D-5E6F-4DD3-AAEC-4315FAFB0E7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9385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89274-1720-4140-94BF-6B8C9762375D}" type="datetime1">
              <a:rPr lang="ru-RU" smtClean="0"/>
              <a:t>02.03.2021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577D-5E6F-4DD3-AAEC-4315FAFB0E7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6487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8EFA-B191-4536-8F5A-12D543DCDAC2}" type="datetime1">
              <a:rPr lang="ru-RU" smtClean="0"/>
              <a:t>02.03.2021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577D-5E6F-4DD3-AAEC-4315FAFB0E7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4209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9781B-EB78-4371-A801-66FB2D59E48B}" type="datetime1">
              <a:rPr lang="ru-RU" smtClean="0"/>
              <a:t>02.03.2021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577D-5E6F-4DD3-AAEC-4315FAFB0E7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7541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0275A-581F-4EF3-8792-F62E91C16EA3}" type="datetime1">
              <a:rPr lang="ru-RU" smtClean="0"/>
              <a:t>02.03.2021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577D-5E6F-4DD3-AAEC-4315FAFB0E7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9537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EB18D-B29B-43A2-861E-9EEA21E0A933}" type="datetime1">
              <a:rPr lang="ru-RU" smtClean="0"/>
              <a:t>02.03.2021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577D-5E6F-4DD3-AAEC-4315FAFB0E7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9641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80908-68F5-4219-BF93-EB9394C41DA0}" type="datetime1">
              <a:rPr lang="ru-RU" smtClean="0"/>
              <a:t>02.03.2021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577D-5E6F-4DD3-AAEC-4315FAFB0E7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7061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52D6B-85DD-4AC3-AB0C-2AF6860F90B9}" type="datetime1">
              <a:rPr lang="ru-RU" smtClean="0"/>
              <a:t>02.03.2021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577D-5E6F-4DD3-AAEC-4315FAFB0E7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5037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680A1-5B94-4943-8A85-019C6B32925C}" type="datetime1">
              <a:rPr lang="ru-RU" smtClean="0"/>
              <a:t>02.03.2021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B577D-5E6F-4DD3-AAEC-4315FAFB0E71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0328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chart" Target="../charts/chart7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2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chart" Target="../charts/char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16632"/>
            <a:ext cx="504825" cy="6477599"/>
          </a:xfrm>
          <a:prstGeom prst="rect">
            <a:avLst/>
          </a:prstGeom>
          <a:solidFill>
            <a:srgbClr val="D2AA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662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9" y="116632"/>
            <a:ext cx="1620489" cy="649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88640"/>
            <a:ext cx="958330" cy="68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95736" y="1844824"/>
            <a:ext cx="6491064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О реализации основных направлений  Стратегии развития торговли Российской Федерации на территории Сахалинской области в 2020 году </a:t>
            </a:r>
          </a:p>
          <a:p>
            <a:pPr algn="ctr"/>
            <a:endParaRPr lang="ru-RU" sz="2000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endParaRPr lang="ru-RU" dirty="0" smtClean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dirty="0" err="1" smtClean="0">
                <a:latin typeface="Century Gothic" panose="020B0502020202020204" pitchFamily="34" charset="0"/>
                <a:cs typeface="Arial" panose="020B0604020202020204" pitchFamily="34" charset="0"/>
              </a:rPr>
              <a:t>Н.В.Розанова</a:t>
            </a:r>
            <a:r>
              <a:rPr lang="ru-RU" sz="14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ru-RU" sz="1400" dirty="0">
                <a:latin typeface="Century Gothic" panose="020B0502020202020204" pitchFamily="34" charset="0"/>
                <a:cs typeface="Arial" panose="020B0604020202020204" pitchFamily="34" charset="0"/>
              </a:rPr>
              <a:t>з</a:t>
            </a:r>
            <a:r>
              <a:rPr lang="ru-RU" sz="14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аместитель министра, директор департамента </a:t>
            </a:r>
          </a:p>
          <a:p>
            <a:pPr algn="ctr"/>
            <a:r>
              <a:rPr lang="ru-RU" sz="14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промышленности и торговли министерства сельского хозяйства и торговли Сахалинской области</a:t>
            </a:r>
          </a:p>
          <a:p>
            <a:pPr algn="ctr"/>
            <a:endParaRPr lang="ru-RU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 smtClean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 smtClean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dirty="0">
                <a:latin typeface="Century Gothic" panose="020B0502020202020204" pitchFamily="34" charset="0"/>
                <a:cs typeface="Arial" panose="020B0604020202020204" pitchFamily="34" charset="0"/>
              </a:rPr>
              <a:t>г</a:t>
            </a:r>
            <a:r>
              <a:rPr lang="ru-RU" sz="14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. Южно-Сахалинск</a:t>
            </a:r>
          </a:p>
          <a:p>
            <a:pPr algn="ctr"/>
            <a:r>
              <a:rPr lang="ru-RU" sz="14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март, 2021 год</a:t>
            </a:r>
            <a:endParaRPr lang="ru-RU" sz="14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28653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01608" y="6470221"/>
            <a:ext cx="442392" cy="365125"/>
          </a:xfrm>
        </p:spPr>
        <p:txBody>
          <a:bodyPr/>
          <a:lstStyle/>
          <a:p>
            <a:pPr algn="ctr"/>
            <a:r>
              <a:rPr lang="ru-RU" sz="9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10</a:t>
            </a:r>
            <a:endParaRPr lang="ru-RU" sz="9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0" y="18074"/>
            <a:ext cx="8550585" cy="831228"/>
            <a:chOff x="-738" y="133348"/>
            <a:chExt cx="9023162" cy="1009093"/>
          </a:xfrm>
        </p:grpSpPr>
        <p:pic>
          <p:nvPicPr>
            <p:cNvPr id="4" name="Picture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38" y="133348"/>
              <a:ext cx="1148429" cy="1009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" name="Прямая соединительная линия 6"/>
            <p:cNvCxnSpPr/>
            <p:nvPr/>
          </p:nvCxnSpPr>
          <p:spPr bwMode="auto">
            <a:xfrm>
              <a:off x="1583399" y="1142441"/>
              <a:ext cx="7439025" cy="0"/>
            </a:xfrm>
            <a:prstGeom prst="line">
              <a:avLst/>
            </a:prstGeom>
            <a:ln w="25400">
              <a:solidFill>
                <a:srgbClr val="00438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5518" y="244879"/>
              <a:ext cx="766884" cy="630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Прямоугольник 8"/>
          <p:cNvSpPr/>
          <p:nvPr/>
        </p:nvSpPr>
        <p:spPr>
          <a:xfrm>
            <a:off x="2255295" y="62560"/>
            <a:ext cx="68050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prstClr val="black"/>
                </a:solidFill>
                <a:latin typeface="Century Gothic" panose="020B0502020202020204" pitchFamily="34" charset="0"/>
                <a:ea typeface="+mj-ea"/>
                <a:cs typeface="+mj-cs"/>
              </a:rPr>
              <a:t>Обеспечение условий для развития конкуренции в отрасли. </a:t>
            </a:r>
            <a:r>
              <a:rPr lang="ru-RU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Ярмарки.</a:t>
            </a:r>
            <a:endParaRPr lang="ru-RU" dirty="0">
              <a:latin typeface="Century Gothic" panose="020B0502020202020204" pitchFamily="34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904395051"/>
              </p:ext>
            </p:extLst>
          </p:nvPr>
        </p:nvGraphicFramePr>
        <p:xfrm>
          <a:off x="827584" y="3682009"/>
          <a:ext cx="4565021" cy="26038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554807" y="3187637"/>
            <a:ext cx="3727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2. Удельный </a:t>
            </a:r>
            <a:r>
              <a:rPr lang="ru-RU" sz="1200" dirty="0">
                <a:latin typeface="Century Gothic" panose="020B0502020202020204" pitchFamily="34" charset="0"/>
                <a:cs typeface="Arial" panose="020B0604020202020204" pitchFamily="34" charset="0"/>
              </a:rPr>
              <a:t>вес рынков и ярмарок в розничном </a:t>
            </a:r>
            <a:r>
              <a:rPr lang="ru-RU" sz="12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товарообороте, %</a:t>
            </a:r>
            <a:endParaRPr lang="ru-RU" sz="12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Кольцо 11"/>
          <p:cNvSpPr/>
          <p:nvPr/>
        </p:nvSpPr>
        <p:spPr>
          <a:xfrm>
            <a:off x="251520" y="1156482"/>
            <a:ext cx="1765672" cy="1768462"/>
          </a:xfrm>
          <a:prstGeom prst="donu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7076" y="1238878"/>
            <a:ext cx="970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2,6%</a:t>
            </a:r>
            <a:endParaRPr lang="ru-RU" b="1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7898133"/>
              </p:ext>
            </p:extLst>
          </p:nvPr>
        </p:nvGraphicFramePr>
        <p:xfrm>
          <a:off x="5591383" y="933778"/>
          <a:ext cx="2982788" cy="52873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3521"/>
                <a:gridCol w="778645"/>
                <a:gridCol w="830622"/>
              </a:tblGrid>
              <a:tr h="232548">
                <a:tc rowSpan="2">
                  <a:txBody>
                    <a:bodyPr/>
                    <a:lstStyle/>
                    <a:p>
                      <a:pPr algn="ctr"/>
                      <a:endParaRPr lang="ru-RU" sz="1000" dirty="0" smtClean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Городские округа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5716">
                <a:tc vMerge="1">
                  <a:txBody>
                    <a:bodyPr/>
                    <a:lstStyle/>
                    <a:p>
                      <a:pPr algn="ctr"/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План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Факт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1616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Анивский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3,1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62C4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3,0</a:t>
                      </a:r>
                      <a:endParaRPr lang="ru-RU" sz="1100" b="1" dirty="0">
                        <a:solidFill>
                          <a:srgbClr val="62C4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1616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Макаровский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6,2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62C4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6,7</a:t>
                      </a:r>
                      <a:endParaRPr lang="ru-RU" sz="1100" b="1" dirty="0">
                        <a:solidFill>
                          <a:srgbClr val="62C4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1616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Корсаковский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2,1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62C4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1,8</a:t>
                      </a:r>
                      <a:endParaRPr lang="ru-RU" sz="1100" b="1" dirty="0">
                        <a:solidFill>
                          <a:srgbClr val="62C4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1616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Томаринский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4,0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62C4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5,0</a:t>
                      </a:r>
                      <a:endParaRPr lang="ru-RU" sz="1100" b="1" dirty="0">
                        <a:solidFill>
                          <a:srgbClr val="62C4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1130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Южно-Курильский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0,7                 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62C4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0,6</a:t>
                      </a:r>
                      <a:endParaRPr lang="ru-RU" sz="1100" b="1" dirty="0">
                        <a:solidFill>
                          <a:srgbClr val="62C4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1616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Курильский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0,8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0,8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1616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Смирныховский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3,0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62C4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3,2</a:t>
                      </a:r>
                      <a:endParaRPr lang="ru-RU" sz="1100" b="1" dirty="0">
                        <a:solidFill>
                          <a:srgbClr val="62C4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1616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Ногликский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2,3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62C4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2,2</a:t>
                      </a:r>
                      <a:endParaRPr lang="ru-RU" sz="1100" b="1" dirty="0">
                        <a:solidFill>
                          <a:srgbClr val="62C4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1616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А-Сахалинский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2,5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62C4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3,2</a:t>
                      </a:r>
                      <a:endParaRPr lang="ru-RU" sz="1100" b="1" dirty="0">
                        <a:solidFill>
                          <a:srgbClr val="62C4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1616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Поронайский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5,4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4,5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1616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Углегорский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1,66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1,6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1616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Охинский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4,6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1616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Тымовский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2,1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1,7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1616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Невельский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2,5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2,8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1616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Холмский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1,94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1,9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1616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Долинский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2,6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2,3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0766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Южно-Сахалинск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2,6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2,5</a:t>
                      </a:r>
                      <a:endParaRPr lang="ru-RU" sz="11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1616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С-Курильский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" name="Овал 17"/>
          <p:cNvSpPr/>
          <p:nvPr/>
        </p:nvSpPr>
        <p:spPr>
          <a:xfrm>
            <a:off x="713770" y="1634204"/>
            <a:ext cx="841172" cy="81301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810863" y="1827683"/>
            <a:ext cx="720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Century Gothic" panose="020B0502020202020204" pitchFamily="34" charset="0"/>
              </a:rPr>
              <a:t>2,5 %</a:t>
            </a:r>
            <a:endParaRPr lang="ru-RU" sz="1600" dirty="0">
              <a:latin typeface="Century Gothic" panose="020B0502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3652" y="2851495"/>
            <a:ext cx="5386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latin typeface="Century Gothic" panose="020B0502020202020204" pitchFamily="34" charset="0"/>
              </a:rPr>
              <a:t>План</a:t>
            </a:r>
            <a:endParaRPr lang="ru-RU" sz="1100" dirty="0">
              <a:latin typeface="Century Gothic" panose="020B0502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804350" y="2836106"/>
            <a:ext cx="6558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Century Gothic" panose="020B0502020202020204" pitchFamily="34" charset="0"/>
              </a:rPr>
              <a:t>Факт</a:t>
            </a:r>
            <a:endParaRPr lang="ru-RU" sz="1200" dirty="0">
              <a:latin typeface="Century Gothic" panose="020B0502020202020204" pitchFamily="34" charset="0"/>
            </a:endParaRPr>
          </a:p>
        </p:txBody>
      </p:sp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936424"/>
              </p:ext>
            </p:extLst>
          </p:nvPr>
        </p:nvGraphicFramePr>
        <p:xfrm>
          <a:off x="2255296" y="1503229"/>
          <a:ext cx="3097982" cy="6396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6624"/>
                <a:gridCol w="1501358"/>
              </a:tblGrid>
              <a:tr h="319819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3244</a:t>
                      </a:r>
                      <a:endParaRPr lang="ru-RU" sz="1400" b="0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11008</a:t>
                      </a:r>
                      <a:endParaRPr lang="ru-RU" sz="1400" b="0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1981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</a:rPr>
                        <a:t>2016 год</a:t>
                      </a:r>
                      <a:endParaRPr lang="ru-RU" sz="10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</a:rPr>
                        <a:t>2020 год</a:t>
                      </a:r>
                      <a:endParaRPr lang="ru-RU" sz="10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2255295" y="941829"/>
            <a:ext cx="3310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Century Gothic" panose="020B0502020202020204" pitchFamily="34" charset="0"/>
              </a:rPr>
              <a:t>1. Количество проведенных ярмарок, единиц</a:t>
            </a:r>
            <a:endParaRPr lang="ru-RU" sz="1200" dirty="0">
              <a:latin typeface="Century Gothic" panose="020B0502020202020204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8057" y="2919736"/>
            <a:ext cx="219475" cy="10973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4177" y="2924944"/>
            <a:ext cx="219475" cy="12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05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4448" y="6381328"/>
            <a:ext cx="432049" cy="365125"/>
          </a:xfrm>
        </p:spPr>
        <p:txBody>
          <a:bodyPr/>
          <a:lstStyle/>
          <a:p>
            <a:fld id="{0A1B577D-5E6F-4DD3-AAEC-4315FAFB0E71}" type="slidenum">
              <a:rPr lang="ru-RU" smtClean="0"/>
              <a:t>11</a:t>
            </a:fld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94" y="4772"/>
            <a:ext cx="1160730" cy="8319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3" y="46743"/>
            <a:ext cx="648072" cy="5138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51721" y="80544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Century Gothic" panose="020B0502020202020204" pitchFamily="34" charset="0"/>
              </a:rPr>
              <a:t>Поддержка развития бизнеса. </a:t>
            </a:r>
          </a:p>
          <a:p>
            <a:pPr algn="ctr"/>
            <a:r>
              <a:rPr lang="ru-RU" dirty="0" smtClean="0">
                <a:latin typeface="Century Gothic" panose="020B0502020202020204" pitchFamily="34" charset="0"/>
              </a:rPr>
              <a:t>Меры государственной поддержки. </a:t>
            </a:r>
            <a:endParaRPr lang="ru-RU" dirty="0">
              <a:latin typeface="Century Gothic" panose="020B050202020202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491825"/>
              </p:ext>
            </p:extLst>
          </p:nvPr>
        </p:nvGraphicFramePr>
        <p:xfrm>
          <a:off x="467544" y="853897"/>
          <a:ext cx="7992888" cy="58925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1235"/>
                <a:gridCol w="4861653"/>
              </a:tblGrid>
              <a:tr h="336365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Century Gothic" panose="020B0502020202020204" pitchFamily="34" charset="0"/>
                        </a:rPr>
                        <a:t>Система мер государственной поддержки</a:t>
                      </a:r>
                      <a:endParaRPr lang="ru-RU" sz="14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45079">
                <a:tc rowSpan="6">
                  <a:txBody>
                    <a:bodyPr/>
                    <a:lstStyle/>
                    <a:p>
                      <a:pPr algn="just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Государственная программа Сахалинской области «Развитие торговли и услуг на территории Сахалинской области на 2018-2025 годы»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Бюджет на 2021: 39 </a:t>
                      </a:r>
                      <a:r>
                        <a:rPr lang="ru-RU" sz="1100" dirty="0" err="1" smtClean="0">
                          <a:latin typeface="Century Gothic" panose="020B0502020202020204" pitchFamily="34" charset="0"/>
                        </a:rPr>
                        <a:t>млн.рублей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45079">
                <a:tc vMerge="1">
                  <a:txBody>
                    <a:bodyPr/>
                    <a:lstStyle/>
                    <a:p>
                      <a:pPr algn="just"/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Предоставление субсидий :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403660">
                <a:tc vMerge="1">
                  <a:txBody>
                    <a:bodyPr/>
                    <a:lstStyle/>
                    <a:p>
                      <a:pPr algn="just"/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Поддержка</a:t>
                      </a:r>
                      <a:r>
                        <a:rPr lang="ru-RU" sz="1100" baseline="0" dirty="0" smtClean="0">
                          <a:latin typeface="Century Gothic" panose="020B0502020202020204" pitchFamily="34" charset="0"/>
                        </a:rPr>
                        <a:t> предприятий оптовой торговли, осуществляющих ввоз на территорию Сахалинской области основных продуктов питания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562241">
                <a:tc vMerge="1">
                  <a:txBody>
                    <a:bodyPr/>
                    <a:lstStyle/>
                    <a:p>
                      <a:pPr algn="just"/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Завоз</a:t>
                      </a:r>
                      <a:r>
                        <a:rPr lang="ru-RU" sz="1100" baseline="0" dirty="0" smtClean="0">
                          <a:latin typeface="Century Gothic" panose="020B0502020202020204" pitchFamily="34" charset="0"/>
                        </a:rPr>
                        <a:t> продукции (товаров) в районы Крайнего Севера и приравненные к ним местности с ограниченным сроком завоза грузов (продукции)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403660">
                <a:tc vMerge="1">
                  <a:txBody>
                    <a:bodyPr/>
                    <a:lstStyle/>
                    <a:p>
                      <a:pPr algn="just"/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Поддержка</a:t>
                      </a:r>
                      <a:r>
                        <a:rPr lang="ru-RU" sz="1100" baseline="0" dirty="0" smtClean="0">
                          <a:latin typeface="Century Gothic" panose="020B0502020202020204" pitchFamily="34" charset="0"/>
                        </a:rPr>
                        <a:t> субъектов МСП, осуществляющих деятельность в сфере оптовой торговли, на возмещение процентов по кредитам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403660">
                <a:tc vMerge="1">
                  <a:txBody>
                    <a:bodyPr/>
                    <a:lstStyle/>
                    <a:p>
                      <a:pPr algn="just"/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Стимулирование деловой активности бизнеса,</a:t>
                      </a:r>
                      <a:r>
                        <a:rPr lang="ru-RU" sz="1100" baseline="0" dirty="0" smtClean="0">
                          <a:latin typeface="Century Gothic" panose="020B0502020202020204" pitchFamily="34" charset="0"/>
                        </a:rPr>
                        <a:t> организация отраслевых мероприятий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65736">
                <a:tc rowSpan="4">
                  <a:txBody>
                    <a:bodyPr/>
                    <a:lstStyle/>
                    <a:p>
                      <a:pPr algn="just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Государственная программа Сахалинской области «Экономическое развитие и инновационная политика Сахалинской области на 2017-2022 годы»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Предоставление субсидий: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61255">
                <a:tc vMerge="1">
                  <a:txBody>
                    <a:bodyPr/>
                    <a:lstStyle/>
                    <a:p>
                      <a:pPr algn="just"/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Приобретение объектов мобильной торговли</a:t>
                      </a:r>
                    </a:p>
                  </a:txBody>
                  <a:tcPr/>
                </a:tc>
              </a:tr>
              <a:tr h="562241">
                <a:tc vMerge="1">
                  <a:txBody>
                    <a:bodyPr/>
                    <a:lstStyle/>
                    <a:p>
                      <a:pPr algn="just"/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Поддержка социально ориентированных объектов розничной торговли продовольственными товарами (социальный магазин и проект «Региональный продукт «Доступная рыба»)</a:t>
                      </a:r>
                    </a:p>
                  </a:txBody>
                  <a:tcPr/>
                </a:tc>
              </a:tr>
              <a:tr h="245079">
                <a:tc vMerge="1">
                  <a:txBody>
                    <a:bodyPr/>
                    <a:lstStyle/>
                    <a:p>
                      <a:pPr algn="just"/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Переоборудование автомобилей на газомоторное топливо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45079"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Предоставление льгот и преференций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Предоставление льготной электро-и</a:t>
                      </a:r>
                      <a:r>
                        <a:rPr lang="ru-RU" sz="1100" baseline="0" dirty="0" smtClean="0">
                          <a:latin typeface="Century Gothic" panose="020B0502020202020204" pitchFamily="34" charset="0"/>
                        </a:rPr>
                        <a:t> тепловой энергии</a:t>
                      </a:r>
                    </a:p>
                  </a:txBody>
                  <a:tcPr/>
                </a:tc>
              </a:tr>
              <a:tr h="562241"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Налоговые льготы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Снижение</a:t>
                      </a:r>
                      <a:r>
                        <a:rPr lang="ru-RU" sz="1100" baseline="0" dirty="0" smtClean="0">
                          <a:latin typeface="Century Gothic" panose="020B0502020202020204" pitchFamily="34" charset="0"/>
                        </a:rPr>
                        <a:t> ставки по УСН </a:t>
                      </a:r>
                    </a:p>
                    <a:p>
                      <a:pPr algn="just"/>
                      <a:r>
                        <a:rPr lang="ru-RU" sz="1100" baseline="0" dirty="0" smtClean="0">
                          <a:latin typeface="Century Gothic" panose="020B0502020202020204" pitchFamily="34" charset="0"/>
                        </a:rPr>
                        <a:t>Расширен перечень видов деятельности при патентной системе </a:t>
                      </a:r>
                    </a:p>
                    <a:p>
                      <a:pPr algn="just"/>
                      <a:r>
                        <a:rPr lang="ru-RU" sz="1100" baseline="0" dirty="0" smtClean="0">
                          <a:latin typeface="Century Gothic" panose="020B0502020202020204" pitchFamily="34" charset="0"/>
                        </a:rPr>
                        <a:t>Увеличена площадь торгового зала до 150 </a:t>
                      </a:r>
                      <a:r>
                        <a:rPr lang="ru-RU" sz="1100" baseline="0" dirty="0" err="1" smtClean="0">
                          <a:latin typeface="Century Gothic" panose="020B0502020202020204" pitchFamily="34" charset="0"/>
                        </a:rPr>
                        <a:t>кв.м</a:t>
                      </a:r>
                      <a:r>
                        <a:rPr lang="ru-RU" sz="1100" baseline="0" dirty="0" smtClean="0">
                          <a:latin typeface="Century Gothic" panose="020B0502020202020204" pitchFamily="34" charset="0"/>
                        </a:rPr>
                        <a:t>.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562241"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Информационная поддержка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Использование</a:t>
                      </a:r>
                      <a:r>
                        <a:rPr lang="ru-RU" sz="1100" baseline="0" dirty="0" smtClean="0">
                          <a:latin typeface="Century Gothic" panose="020B0502020202020204" pitchFamily="34" charset="0"/>
                        </a:rPr>
                        <a:t> государственных ресурсов для формирования положительного имиджа предпринимательства, продвижение социальных проектов 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65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0263" y="42924"/>
            <a:ext cx="7013163" cy="857063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dirty="0" smtClean="0">
                <a:latin typeface="Century Gothic" panose="020B0502020202020204" pitchFamily="34" charset="0"/>
              </a:rPr>
              <a:t>Основные направления Стратегии развития торговли Российской Федерации на период до 2020 года в развитии региональной торговли</a:t>
            </a:r>
            <a:endParaRPr lang="ru-RU" sz="1800" dirty="0">
              <a:latin typeface="Century Gothic" panose="020B050202020202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577D-5E6F-4DD3-AAEC-4315FAFB0E71}" type="slidenum">
              <a:rPr lang="ru-RU" smtClean="0"/>
              <a:t>2</a:t>
            </a:fld>
            <a:endParaRPr lang="ru-RU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74040" y="17809"/>
            <a:ext cx="8961644" cy="909302"/>
            <a:chOff x="124296" y="162017"/>
            <a:chExt cx="8898128" cy="980424"/>
          </a:xfrm>
        </p:grpSpPr>
        <p:pic>
          <p:nvPicPr>
            <p:cNvPr id="5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296" y="162017"/>
              <a:ext cx="1173389" cy="9305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" name="Прямая соединительная линия 5"/>
            <p:cNvCxnSpPr/>
            <p:nvPr/>
          </p:nvCxnSpPr>
          <p:spPr bwMode="auto">
            <a:xfrm>
              <a:off x="1583399" y="1142441"/>
              <a:ext cx="7439025" cy="0"/>
            </a:xfrm>
            <a:prstGeom prst="line">
              <a:avLst/>
            </a:prstGeom>
            <a:ln w="25400">
              <a:solidFill>
                <a:srgbClr val="00438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5463" y="190385"/>
              <a:ext cx="655231" cy="732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9" name="Прямая соединительная линия 8"/>
          <p:cNvCxnSpPr/>
          <p:nvPr/>
        </p:nvCxnSpPr>
        <p:spPr>
          <a:xfrm>
            <a:off x="4536819" y="1725253"/>
            <a:ext cx="0" cy="46820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2205" y="1111315"/>
            <a:ext cx="43797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latin typeface="Century Gothic" panose="020B0502020202020204" pitchFamily="34" charset="0"/>
              </a:rPr>
              <a:t>Целевые индикаторы Стратегии развития торговли Российской Федерации на период до 2020 года</a:t>
            </a:r>
            <a:endParaRPr lang="ru-RU" sz="1000" b="1" dirty="0">
              <a:latin typeface="Century Gothic" panose="020B0502020202020204" pitchFamily="34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>
            <a:off x="187186" y="2017764"/>
            <a:ext cx="5019" cy="7843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82176" y="2812002"/>
            <a:ext cx="18722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242414" y="2543438"/>
            <a:ext cx="481673" cy="21702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95448" y="2399274"/>
            <a:ext cx="499274" cy="36004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359598" y="2285719"/>
            <a:ext cx="528209" cy="47681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52269" y="2802141"/>
            <a:ext cx="4816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Century Gothic" panose="020B0502020202020204" pitchFamily="34" charset="0"/>
              </a:rPr>
              <a:t>2013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0316" y="2817935"/>
            <a:ext cx="7295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Century Gothic" panose="020B0502020202020204" pitchFamily="34" charset="0"/>
              </a:rPr>
              <a:t>2015-2016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85696" y="2812003"/>
            <a:ext cx="76456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Century Gothic" panose="020B0502020202020204" pitchFamily="34" charset="0"/>
              </a:rPr>
              <a:t>2018-2020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1461" y="2285581"/>
            <a:ext cx="4814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Century Gothic" panose="020B0502020202020204" pitchFamily="34" charset="0"/>
              </a:rPr>
              <a:t>1394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7258" y="2183152"/>
            <a:ext cx="7484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Century Gothic" panose="020B0502020202020204" pitchFamily="34" charset="0"/>
              </a:rPr>
              <a:t>1450-1580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198632" y="1988069"/>
            <a:ext cx="7654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1600-1730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4977" y="1564271"/>
            <a:ext cx="2155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 smtClean="0">
                <a:latin typeface="Century Gothic" panose="020B0502020202020204" pitchFamily="34" charset="0"/>
              </a:rPr>
              <a:t>Количество хозяйствующих субъектов в сфере торговли, </a:t>
            </a:r>
            <a:r>
              <a:rPr lang="ru-RU" sz="800" dirty="0" err="1" smtClean="0">
                <a:latin typeface="Century Gothic" panose="020B0502020202020204" pitchFamily="34" charset="0"/>
              </a:rPr>
              <a:t>тыс.ед</a:t>
            </a:r>
            <a:r>
              <a:rPr lang="ru-RU" sz="800" dirty="0" smtClean="0">
                <a:latin typeface="Century Gothic" panose="020B0502020202020204" pitchFamily="34" charset="0"/>
              </a:rPr>
              <a:t>.</a:t>
            </a:r>
            <a:endParaRPr lang="ru-RU" sz="800" dirty="0">
              <a:latin typeface="Century Gothic" panose="020B0502020202020204" pitchFamily="34" charset="0"/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flipH="1">
            <a:off x="2382102" y="2017764"/>
            <a:ext cx="6533" cy="7805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2397768" y="2798329"/>
            <a:ext cx="16561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39"/>
          <p:cNvSpPr/>
          <p:nvPr/>
        </p:nvSpPr>
        <p:spPr>
          <a:xfrm>
            <a:off x="2427614" y="2510148"/>
            <a:ext cx="488789" cy="2241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2987817" y="2367451"/>
            <a:ext cx="477783" cy="3732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537871" y="2245464"/>
            <a:ext cx="516209" cy="49697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2352983" y="1587744"/>
            <a:ext cx="21405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 smtClean="0">
                <a:latin typeface="Century Gothic" panose="020B0502020202020204" pitchFamily="34" charset="0"/>
              </a:rPr>
              <a:t>Количество стационарных торговых объектов, всех форматов, </a:t>
            </a:r>
            <a:r>
              <a:rPr lang="ru-RU" sz="800" dirty="0" err="1" smtClean="0">
                <a:latin typeface="Century Gothic" panose="020B0502020202020204" pitchFamily="34" charset="0"/>
              </a:rPr>
              <a:t>тыс.ед</a:t>
            </a:r>
            <a:r>
              <a:rPr lang="ru-RU" sz="800" dirty="0" smtClean="0">
                <a:latin typeface="Century Gothic" panose="020B0502020202020204" pitchFamily="34" charset="0"/>
              </a:rPr>
              <a:t>.</a:t>
            </a:r>
            <a:endParaRPr lang="ru-RU" sz="800" dirty="0">
              <a:latin typeface="Century Gothic" panose="020B0502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378001" y="2799170"/>
            <a:ext cx="4856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2013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827361" y="2814016"/>
            <a:ext cx="7426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2015-2016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472020" y="2806478"/>
            <a:ext cx="7586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2018-2020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493222" y="2284019"/>
            <a:ext cx="4320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Century Gothic" panose="020B0502020202020204" pitchFamily="34" charset="0"/>
              </a:rPr>
              <a:t>712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898562" y="2151397"/>
            <a:ext cx="6624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Century Gothic" panose="020B0502020202020204" pitchFamily="34" charset="0"/>
              </a:rPr>
              <a:t>750-800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444156" y="2017764"/>
            <a:ext cx="6965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830-900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>
            <a:off x="230638" y="3658573"/>
            <a:ext cx="0" cy="8505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230638" y="4509120"/>
            <a:ext cx="187805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H="1">
            <a:off x="2397769" y="3657318"/>
            <a:ext cx="7714" cy="8260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2405483" y="4495928"/>
            <a:ext cx="161139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230638" y="5365365"/>
            <a:ext cx="0" cy="8719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230638" y="6237312"/>
            <a:ext cx="187805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2378001" y="5403359"/>
            <a:ext cx="0" cy="8408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flipV="1">
            <a:off x="2368313" y="6208436"/>
            <a:ext cx="1924915" cy="178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243279" y="3176185"/>
            <a:ext cx="1984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 smtClean="0">
                <a:latin typeface="Century Gothic" panose="020B0502020202020204" pitchFamily="34" charset="0"/>
              </a:rPr>
              <a:t>Обеспеченность населения площадью торговых объектов, </a:t>
            </a:r>
            <a:r>
              <a:rPr lang="ru-RU" sz="800" dirty="0" err="1" smtClean="0">
                <a:latin typeface="Century Gothic" panose="020B0502020202020204" pitchFamily="34" charset="0"/>
              </a:rPr>
              <a:t>кв.м</a:t>
            </a:r>
            <a:r>
              <a:rPr lang="ru-RU" sz="800" dirty="0" smtClean="0">
                <a:latin typeface="Century Gothic" panose="020B0502020202020204" pitchFamily="34" charset="0"/>
              </a:rPr>
              <a:t> на 1000 человек</a:t>
            </a:r>
            <a:endParaRPr lang="ru-RU" sz="800" dirty="0">
              <a:latin typeface="Century Gothic" panose="020B0502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8522" y="3188045"/>
            <a:ext cx="17637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 smtClean="0">
                <a:latin typeface="Century Gothic" panose="020B0502020202020204" pitchFamily="34" charset="0"/>
              </a:rPr>
              <a:t>Количество НТО и мобильных торговых объектов, </a:t>
            </a:r>
            <a:r>
              <a:rPr lang="ru-RU" sz="800" dirty="0" err="1" smtClean="0">
                <a:latin typeface="Century Gothic" panose="020B0502020202020204" pitchFamily="34" charset="0"/>
              </a:rPr>
              <a:t>тыс.ед</a:t>
            </a:r>
            <a:r>
              <a:rPr lang="ru-RU" sz="800" dirty="0" smtClean="0">
                <a:latin typeface="Century Gothic" panose="020B0502020202020204" pitchFamily="34" charset="0"/>
              </a:rPr>
              <a:t>.</a:t>
            </a:r>
            <a:endParaRPr lang="ru-RU" sz="800" dirty="0">
              <a:latin typeface="Century Gothic" panose="020B0502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9776" y="4904068"/>
            <a:ext cx="2260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Количество мест на </a:t>
            </a:r>
            <a:endParaRPr lang="en-US" sz="900" dirty="0" smtClean="0">
              <a:latin typeface="Century Gothic" panose="020B0502020202020204" pitchFamily="34" charset="0"/>
            </a:endParaRPr>
          </a:p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ярмарках, </a:t>
            </a:r>
            <a:r>
              <a:rPr lang="ru-RU" sz="900" dirty="0" err="1" smtClean="0">
                <a:latin typeface="Century Gothic" panose="020B0502020202020204" pitchFamily="34" charset="0"/>
              </a:rPr>
              <a:t>тыс</a:t>
            </a:r>
            <a:r>
              <a:rPr lang="ru-RU" sz="900" dirty="0" err="1">
                <a:latin typeface="Century Gothic" panose="020B0502020202020204" pitchFamily="34" charset="0"/>
              </a:rPr>
              <a:t>.</a:t>
            </a:r>
            <a:r>
              <a:rPr lang="ru-RU" sz="900" dirty="0" err="1" smtClean="0">
                <a:latin typeface="Century Gothic" panose="020B0502020202020204" pitchFamily="34" charset="0"/>
              </a:rPr>
              <a:t>ед</a:t>
            </a:r>
            <a:r>
              <a:rPr lang="ru-RU" sz="900" dirty="0" smtClean="0">
                <a:latin typeface="Century Gothic" panose="020B0502020202020204" pitchFamily="34" charset="0"/>
              </a:rPr>
              <a:t>.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301764" y="4262284"/>
            <a:ext cx="487939" cy="20444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841084" y="4105306"/>
            <a:ext cx="489943" cy="35899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1391197" y="4002032"/>
            <a:ext cx="530586" cy="4663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2452173" y="4221667"/>
            <a:ext cx="410006" cy="22410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2923592" y="4076459"/>
            <a:ext cx="492632" cy="37334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3474465" y="3983369"/>
            <a:ext cx="526743" cy="4684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301517" y="5949886"/>
            <a:ext cx="498828" cy="22349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871223" y="5814670"/>
            <a:ext cx="507616" cy="37308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1463557" y="5692941"/>
            <a:ext cx="554352" cy="49806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2441781" y="5958788"/>
            <a:ext cx="428673" cy="205687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3455716" y="5664189"/>
            <a:ext cx="559772" cy="507418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2934710" y="5787258"/>
            <a:ext cx="464873" cy="382502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TextBox 90"/>
          <p:cNvSpPr txBox="1"/>
          <p:nvPr/>
        </p:nvSpPr>
        <p:spPr>
          <a:xfrm>
            <a:off x="288916" y="4504929"/>
            <a:ext cx="51363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2013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17035" y="6253790"/>
            <a:ext cx="4985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2013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388635" y="4504929"/>
            <a:ext cx="4587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2013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414347" y="6218869"/>
            <a:ext cx="4562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2013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pic>
        <p:nvPicPr>
          <p:cNvPr id="95" name="Рисунок 9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5534" y="6210225"/>
            <a:ext cx="713294" cy="249958"/>
          </a:xfrm>
          <a:prstGeom prst="rect">
            <a:avLst/>
          </a:prstGeom>
        </p:spPr>
      </p:pic>
      <p:pic>
        <p:nvPicPr>
          <p:cNvPr id="97" name="Рисунок 9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517" y="6252106"/>
            <a:ext cx="713294" cy="249958"/>
          </a:xfrm>
          <a:prstGeom prst="rect">
            <a:avLst/>
          </a:prstGeom>
        </p:spPr>
      </p:pic>
      <p:pic>
        <p:nvPicPr>
          <p:cNvPr id="98" name="Рисунок 9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7402" y="4507784"/>
            <a:ext cx="713294" cy="249958"/>
          </a:xfrm>
          <a:prstGeom prst="rect">
            <a:avLst/>
          </a:prstGeom>
        </p:spPr>
      </p:pic>
      <p:pic>
        <p:nvPicPr>
          <p:cNvPr id="99" name="Рисунок 9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69801" y="4521943"/>
            <a:ext cx="713294" cy="249958"/>
          </a:xfrm>
          <a:prstGeom prst="rect">
            <a:avLst/>
          </a:prstGeom>
        </p:spPr>
      </p:pic>
      <p:pic>
        <p:nvPicPr>
          <p:cNvPr id="100" name="Рисунок 9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35789" y="4514004"/>
            <a:ext cx="713294" cy="249958"/>
          </a:xfrm>
          <a:prstGeom prst="rect">
            <a:avLst/>
          </a:prstGeom>
        </p:spPr>
      </p:pic>
      <p:pic>
        <p:nvPicPr>
          <p:cNvPr id="101" name="Рисунок 10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4340" y="6244227"/>
            <a:ext cx="713294" cy="249958"/>
          </a:xfrm>
          <a:prstGeom prst="rect">
            <a:avLst/>
          </a:prstGeom>
        </p:spPr>
      </p:pic>
      <p:pic>
        <p:nvPicPr>
          <p:cNvPr id="102" name="Рисунок 10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3929" y="6213010"/>
            <a:ext cx="713294" cy="249958"/>
          </a:xfrm>
          <a:prstGeom prst="rect">
            <a:avLst/>
          </a:prstGeom>
        </p:spPr>
      </p:pic>
      <p:pic>
        <p:nvPicPr>
          <p:cNvPr id="103" name="Рисунок 10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012" y="4514004"/>
            <a:ext cx="713294" cy="249958"/>
          </a:xfrm>
          <a:prstGeom prst="rect">
            <a:avLst/>
          </a:prstGeom>
        </p:spPr>
      </p:pic>
      <p:sp>
        <p:nvSpPr>
          <p:cNvPr id="106" name="TextBox 105"/>
          <p:cNvSpPr txBox="1"/>
          <p:nvPr/>
        </p:nvSpPr>
        <p:spPr>
          <a:xfrm>
            <a:off x="289473" y="3990835"/>
            <a:ext cx="4643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643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760551" y="3854650"/>
            <a:ext cx="6406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680-740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1367875" y="3734176"/>
            <a:ext cx="6309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760-820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2402578" y="3972743"/>
            <a:ext cx="4573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191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2841520" y="3868602"/>
            <a:ext cx="66505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200-230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3423131" y="3716080"/>
            <a:ext cx="611090" cy="235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240-260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332018" y="5739394"/>
            <a:ext cx="43865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Century Gothic" panose="020B0502020202020204" pitchFamily="34" charset="0"/>
              </a:rPr>
              <a:t>520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820288" y="5569274"/>
            <a:ext cx="6437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Century Gothic" panose="020B0502020202020204" pitchFamily="34" charset="0"/>
              </a:rPr>
              <a:t>600-700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1419074" y="5405830"/>
            <a:ext cx="7786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Century Gothic" panose="020B0502020202020204" pitchFamily="34" charset="0"/>
              </a:rPr>
              <a:t>800-1000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2372616" y="5736516"/>
            <a:ext cx="5144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110,7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807909" y="5563834"/>
            <a:ext cx="71433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Century Gothic" panose="020B0502020202020204" pitchFamily="34" charset="0"/>
              </a:rPr>
              <a:t>&gt;110,0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3432411" y="5416073"/>
            <a:ext cx="5990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Century Gothic" panose="020B0502020202020204" pitchFamily="34" charset="0"/>
              </a:rPr>
              <a:t>&gt;110,0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4742946" y="1058030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 smtClean="0">
                <a:latin typeface="Century Gothic" panose="020B0502020202020204" pitchFamily="34" charset="0"/>
              </a:rPr>
              <a:t>Обеспечение целевых </a:t>
            </a:r>
            <a:r>
              <a:rPr lang="ru-RU" sz="1000" b="1" dirty="0" smtClean="0">
                <a:latin typeface="Century Gothic" panose="020B0502020202020204" pitchFamily="34" charset="0"/>
              </a:rPr>
              <a:t>индикаторов</a:t>
            </a:r>
            <a:r>
              <a:rPr lang="ru-RU" sz="900" b="1" dirty="0" smtClean="0">
                <a:latin typeface="Century Gothic" panose="020B0502020202020204" pitchFamily="34" charset="0"/>
              </a:rPr>
              <a:t> Стратегии развития торговли Российской Федерации на период до 2020 года в Сахалинской области</a:t>
            </a:r>
            <a:endParaRPr lang="ru-RU" sz="900" b="1" dirty="0">
              <a:latin typeface="Century Gothic" panose="020B0502020202020204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4454314" y="1591233"/>
            <a:ext cx="22614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 smtClean="0">
                <a:latin typeface="Century Gothic" panose="020B0502020202020204" pitchFamily="34" charset="0"/>
              </a:rPr>
              <a:t>Количество хозяйствующих субъектов в сфере торговли, ед.</a:t>
            </a:r>
            <a:endParaRPr lang="ru-RU" sz="800" dirty="0">
              <a:latin typeface="Century Gothic" panose="020B0502020202020204" pitchFamily="34" charset="0"/>
            </a:endParaRPr>
          </a:p>
        </p:txBody>
      </p:sp>
      <p:cxnSp>
        <p:nvCxnSpPr>
          <p:cNvPr id="123" name="Прямая соединительная линия 122"/>
          <p:cNvCxnSpPr/>
          <p:nvPr/>
        </p:nvCxnSpPr>
        <p:spPr>
          <a:xfrm>
            <a:off x="4644008" y="2017764"/>
            <a:ext cx="0" cy="7805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единительная линия 124"/>
          <p:cNvCxnSpPr/>
          <p:nvPr/>
        </p:nvCxnSpPr>
        <p:spPr>
          <a:xfrm>
            <a:off x="4644008" y="2796612"/>
            <a:ext cx="18102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Прямая соединительная линия 127"/>
          <p:cNvCxnSpPr/>
          <p:nvPr/>
        </p:nvCxnSpPr>
        <p:spPr>
          <a:xfrm>
            <a:off x="6903186" y="1988069"/>
            <a:ext cx="0" cy="8259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Прямая соединительная линия 129"/>
          <p:cNvCxnSpPr/>
          <p:nvPr/>
        </p:nvCxnSpPr>
        <p:spPr>
          <a:xfrm>
            <a:off x="6903186" y="2814016"/>
            <a:ext cx="17986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Прямая соединительная линия 131"/>
          <p:cNvCxnSpPr/>
          <p:nvPr/>
        </p:nvCxnSpPr>
        <p:spPr>
          <a:xfrm>
            <a:off x="4644008" y="3687110"/>
            <a:ext cx="0" cy="8348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Прямая соединительная линия 133"/>
          <p:cNvCxnSpPr/>
          <p:nvPr/>
        </p:nvCxnSpPr>
        <p:spPr>
          <a:xfrm>
            <a:off x="4644008" y="4504929"/>
            <a:ext cx="18102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Прямая соединительная линия 136"/>
          <p:cNvCxnSpPr/>
          <p:nvPr/>
        </p:nvCxnSpPr>
        <p:spPr>
          <a:xfrm flipH="1">
            <a:off x="6870635" y="3634499"/>
            <a:ext cx="5759" cy="8876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Прямая соединительная линия 138"/>
          <p:cNvCxnSpPr/>
          <p:nvPr/>
        </p:nvCxnSpPr>
        <p:spPr>
          <a:xfrm>
            <a:off x="6858994" y="4504929"/>
            <a:ext cx="19614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Прямая соединительная линия 144"/>
          <p:cNvCxnSpPr/>
          <p:nvPr/>
        </p:nvCxnSpPr>
        <p:spPr>
          <a:xfrm>
            <a:off x="4644008" y="5403359"/>
            <a:ext cx="0" cy="8229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Прямая соединительная линия 146"/>
          <p:cNvCxnSpPr/>
          <p:nvPr/>
        </p:nvCxnSpPr>
        <p:spPr>
          <a:xfrm>
            <a:off x="4644008" y="6211710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Прямая соединительная линия 149"/>
          <p:cNvCxnSpPr/>
          <p:nvPr/>
        </p:nvCxnSpPr>
        <p:spPr>
          <a:xfrm flipH="1">
            <a:off x="6848316" y="5444091"/>
            <a:ext cx="10678" cy="7821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Прямая соединительная линия 151"/>
          <p:cNvCxnSpPr/>
          <p:nvPr/>
        </p:nvCxnSpPr>
        <p:spPr>
          <a:xfrm flipV="1">
            <a:off x="6848316" y="6218869"/>
            <a:ext cx="1942123" cy="74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Прямоугольник 152"/>
          <p:cNvSpPr/>
          <p:nvPr/>
        </p:nvSpPr>
        <p:spPr>
          <a:xfrm>
            <a:off x="4708600" y="2349936"/>
            <a:ext cx="434722" cy="40607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4" name="Прямоугольник 153"/>
          <p:cNvSpPr/>
          <p:nvPr/>
        </p:nvSpPr>
        <p:spPr>
          <a:xfrm>
            <a:off x="5217691" y="2424908"/>
            <a:ext cx="486035" cy="32886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5" name="Прямоугольник 154"/>
          <p:cNvSpPr/>
          <p:nvPr/>
        </p:nvSpPr>
        <p:spPr>
          <a:xfrm>
            <a:off x="5774295" y="2563821"/>
            <a:ext cx="491102" cy="18724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6" name="TextBox 155"/>
          <p:cNvSpPr txBox="1"/>
          <p:nvPr/>
        </p:nvSpPr>
        <p:spPr>
          <a:xfrm>
            <a:off x="4681396" y="2806478"/>
            <a:ext cx="4655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2016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5167802" y="2793460"/>
            <a:ext cx="5916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2018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5842028" y="2793460"/>
            <a:ext cx="5381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2020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159" name="Прямоугольник 158"/>
          <p:cNvSpPr/>
          <p:nvPr/>
        </p:nvSpPr>
        <p:spPr>
          <a:xfrm>
            <a:off x="6953760" y="2266900"/>
            <a:ext cx="454569" cy="4925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0" name="Прямоугольник 159"/>
          <p:cNvSpPr/>
          <p:nvPr/>
        </p:nvSpPr>
        <p:spPr>
          <a:xfrm>
            <a:off x="7458902" y="2369482"/>
            <a:ext cx="477035" cy="3915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1" name="Прямоугольник 160"/>
          <p:cNvSpPr/>
          <p:nvPr/>
        </p:nvSpPr>
        <p:spPr>
          <a:xfrm>
            <a:off x="7982112" y="2491335"/>
            <a:ext cx="490835" cy="2691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2" name="Прямоугольник 161"/>
          <p:cNvSpPr/>
          <p:nvPr/>
        </p:nvSpPr>
        <p:spPr>
          <a:xfrm>
            <a:off x="4693946" y="4261459"/>
            <a:ext cx="421049" cy="18479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" name="Прямоугольник 162"/>
          <p:cNvSpPr/>
          <p:nvPr/>
        </p:nvSpPr>
        <p:spPr>
          <a:xfrm>
            <a:off x="5198889" y="3925581"/>
            <a:ext cx="480896" cy="52104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4" name="Прямоугольник 163"/>
          <p:cNvSpPr/>
          <p:nvPr/>
        </p:nvSpPr>
        <p:spPr>
          <a:xfrm>
            <a:off x="5751524" y="3783255"/>
            <a:ext cx="581089" cy="6642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5" name="Прямоугольник 164"/>
          <p:cNvSpPr/>
          <p:nvPr/>
        </p:nvSpPr>
        <p:spPr>
          <a:xfrm>
            <a:off x="7474278" y="3925790"/>
            <a:ext cx="502694" cy="5235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6" name="Прямоугольник 165"/>
          <p:cNvSpPr/>
          <p:nvPr/>
        </p:nvSpPr>
        <p:spPr>
          <a:xfrm>
            <a:off x="6937461" y="4232568"/>
            <a:ext cx="486503" cy="22089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9" name="TextBox 178"/>
          <p:cNvSpPr txBox="1"/>
          <p:nvPr/>
        </p:nvSpPr>
        <p:spPr>
          <a:xfrm>
            <a:off x="6759112" y="1587744"/>
            <a:ext cx="21660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 smtClean="0">
                <a:latin typeface="Century Gothic" panose="020B0502020202020204" pitchFamily="34" charset="0"/>
              </a:rPr>
              <a:t>Количество стационарных торговых объектов, всех форматов, </a:t>
            </a:r>
            <a:r>
              <a:rPr lang="ru-RU" sz="800" dirty="0" err="1" smtClean="0">
                <a:latin typeface="Century Gothic" panose="020B0502020202020204" pitchFamily="34" charset="0"/>
              </a:rPr>
              <a:t>ед</a:t>
            </a:r>
            <a:r>
              <a:rPr lang="en-US" sz="800" dirty="0" smtClean="0">
                <a:latin typeface="Century Gothic" panose="020B0502020202020204" pitchFamily="34" charset="0"/>
              </a:rPr>
              <a:t>/</a:t>
            </a:r>
            <a:endParaRPr lang="ru-RU" sz="800" dirty="0">
              <a:latin typeface="Century Gothic" panose="020B0502020202020204" pitchFamily="34" charset="0"/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4596152" y="3105537"/>
            <a:ext cx="2167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 smtClean="0">
                <a:latin typeface="Century Gothic" panose="020B0502020202020204" pitchFamily="34" charset="0"/>
              </a:rPr>
              <a:t>Обеспеченность населения площадью торговых объектов, кв. м. на 1000 человек</a:t>
            </a:r>
            <a:endParaRPr lang="ru-RU" sz="800" dirty="0">
              <a:latin typeface="Century Gothic" panose="020B0502020202020204" pitchFamily="34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6806649" y="3140397"/>
            <a:ext cx="2066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 smtClean="0">
                <a:latin typeface="Century Gothic" panose="020B0502020202020204" pitchFamily="34" charset="0"/>
              </a:rPr>
              <a:t>Количество НТО и мобильных торговых объектов, ед.</a:t>
            </a:r>
            <a:endParaRPr lang="ru-RU" sz="800" dirty="0">
              <a:latin typeface="Century Gothic" panose="020B0502020202020204" pitchFamily="34" charset="0"/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4725490" y="4932704"/>
            <a:ext cx="1658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 smtClean="0">
                <a:latin typeface="Century Gothic" panose="020B0502020202020204" pitchFamily="34" charset="0"/>
              </a:rPr>
              <a:t>Количество мест на ярмарках, ед.</a:t>
            </a:r>
            <a:endParaRPr lang="ru-RU" sz="800" dirty="0">
              <a:latin typeface="Century Gothic" panose="020B0502020202020204" pitchFamily="34" charset="0"/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6891413" y="4744823"/>
            <a:ext cx="19121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 smtClean="0">
                <a:latin typeface="Century Gothic" panose="020B0502020202020204" pitchFamily="34" charset="0"/>
              </a:rPr>
              <a:t>Динамика инвестиций в </a:t>
            </a:r>
            <a:r>
              <a:rPr lang="ru-RU" sz="800" dirty="0">
                <a:latin typeface="Century Gothic" panose="020B0502020202020204" pitchFamily="34" charset="0"/>
              </a:rPr>
              <a:t>основной капитал в сфере розничной торговли на конец года, в % к предыдущему году</a:t>
            </a:r>
          </a:p>
          <a:p>
            <a:pPr algn="ctr"/>
            <a:r>
              <a:rPr lang="ru-RU" sz="800" dirty="0" smtClean="0">
                <a:latin typeface="Century Gothic" panose="020B0502020202020204" pitchFamily="34" charset="0"/>
              </a:rPr>
              <a:t> </a:t>
            </a:r>
            <a:endParaRPr lang="ru-RU" sz="800" dirty="0">
              <a:latin typeface="Century Gothic" panose="020B0502020202020204" pitchFamily="34" charset="0"/>
            </a:endParaRPr>
          </a:p>
        </p:txBody>
      </p:sp>
      <p:pic>
        <p:nvPicPr>
          <p:cNvPr id="184" name="Рисунок 18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37279" y="6237698"/>
            <a:ext cx="431046" cy="221246"/>
          </a:xfrm>
          <a:prstGeom prst="rect">
            <a:avLst/>
          </a:prstGeom>
        </p:spPr>
      </p:pic>
      <p:pic>
        <p:nvPicPr>
          <p:cNvPr id="185" name="Рисунок 18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71638" y="6208986"/>
            <a:ext cx="414564" cy="240715"/>
          </a:xfrm>
          <a:prstGeom prst="rect">
            <a:avLst/>
          </a:prstGeom>
        </p:spPr>
      </p:pic>
      <p:pic>
        <p:nvPicPr>
          <p:cNvPr id="186" name="Рисунок 18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53760" y="4504929"/>
            <a:ext cx="414564" cy="222130"/>
          </a:xfrm>
          <a:prstGeom prst="rect">
            <a:avLst/>
          </a:prstGeom>
        </p:spPr>
      </p:pic>
      <p:pic>
        <p:nvPicPr>
          <p:cNvPr id="187" name="Рисунок 18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96021" y="4530713"/>
            <a:ext cx="414564" cy="241188"/>
          </a:xfrm>
          <a:prstGeom prst="rect">
            <a:avLst/>
          </a:prstGeom>
        </p:spPr>
      </p:pic>
      <p:pic>
        <p:nvPicPr>
          <p:cNvPr id="188" name="Рисунок 18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00294" y="2792877"/>
            <a:ext cx="414564" cy="249958"/>
          </a:xfrm>
          <a:prstGeom prst="rect">
            <a:avLst/>
          </a:prstGeom>
        </p:spPr>
      </p:pic>
      <p:pic>
        <p:nvPicPr>
          <p:cNvPr id="189" name="Рисунок 18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56782" y="6208986"/>
            <a:ext cx="414564" cy="249958"/>
          </a:xfrm>
          <a:prstGeom prst="rect">
            <a:avLst/>
          </a:prstGeom>
        </p:spPr>
      </p:pic>
      <p:pic>
        <p:nvPicPr>
          <p:cNvPr id="190" name="Рисунок 18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52878" y="6199743"/>
            <a:ext cx="414564" cy="249958"/>
          </a:xfrm>
          <a:prstGeom prst="rect">
            <a:avLst/>
          </a:prstGeom>
        </p:spPr>
      </p:pic>
      <p:pic>
        <p:nvPicPr>
          <p:cNvPr id="191" name="Рисунок 19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67548" y="4495928"/>
            <a:ext cx="414564" cy="249958"/>
          </a:xfrm>
          <a:prstGeom prst="rect">
            <a:avLst/>
          </a:prstGeom>
        </p:spPr>
      </p:pic>
      <p:pic>
        <p:nvPicPr>
          <p:cNvPr id="192" name="Рисунок 19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65221" y="4530713"/>
            <a:ext cx="414564" cy="249958"/>
          </a:xfrm>
          <a:prstGeom prst="rect">
            <a:avLst/>
          </a:prstGeom>
        </p:spPr>
      </p:pic>
      <p:pic>
        <p:nvPicPr>
          <p:cNvPr id="193" name="Рисунок 19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05092" y="2801752"/>
            <a:ext cx="414564" cy="249958"/>
          </a:xfrm>
          <a:prstGeom prst="rect">
            <a:avLst/>
          </a:prstGeom>
        </p:spPr>
      </p:pic>
      <p:pic>
        <p:nvPicPr>
          <p:cNvPr id="195" name="Рисунок 19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15413" y="6208436"/>
            <a:ext cx="414564" cy="249958"/>
          </a:xfrm>
          <a:prstGeom prst="rect">
            <a:avLst/>
          </a:prstGeom>
        </p:spPr>
      </p:pic>
      <p:pic>
        <p:nvPicPr>
          <p:cNvPr id="196" name="Рисунок 19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35151" y="4497009"/>
            <a:ext cx="412831" cy="249958"/>
          </a:xfrm>
          <a:prstGeom prst="rect">
            <a:avLst/>
          </a:prstGeom>
        </p:spPr>
      </p:pic>
      <p:pic>
        <p:nvPicPr>
          <p:cNvPr id="197" name="Рисунок 19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34858" y="4505789"/>
            <a:ext cx="414564" cy="249958"/>
          </a:xfrm>
          <a:prstGeom prst="rect">
            <a:avLst/>
          </a:prstGeom>
        </p:spPr>
      </p:pic>
      <p:pic>
        <p:nvPicPr>
          <p:cNvPr id="198" name="Рисунок 19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14882" y="2792877"/>
            <a:ext cx="414564" cy="249958"/>
          </a:xfrm>
          <a:prstGeom prst="rect">
            <a:avLst/>
          </a:prstGeom>
        </p:spPr>
      </p:pic>
      <p:sp>
        <p:nvSpPr>
          <p:cNvPr id="200" name="TextBox 199"/>
          <p:cNvSpPr txBox="1"/>
          <p:nvPr/>
        </p:nvSpPr>
        <p:spPr>
          <a:xfrm>
            <a:off x="4681446" y="2093321"/>
            <a:ext cx="4592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6134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5202920" y="2212333"/>
            <a:ext cx="5039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6098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6928314" y="2044385"/>
            <a:ext cx="5047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Century Gothic" panose="020B0502020202020204" pitchFamily="34" charset="0"/>
              </a:rPr>
              <a:t>3363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7434357" y="2111424"/>
            <a:ext cx="5010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Century Gothic" panose="020B0502020202020204" pitchFamily="34" charset="0"/>
              </a:rPr>
              <a:t>3221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7987783" y="2281470"/>
            <a:ext cx="5033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Century Gothic" panose="020B0502020202020204" pitchFamily="34" charset="0"/>
              </a:rPr>
              <a:t>3155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4582603" y="3838162"/>
            <a:ext cx="6190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658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5185263" y="3677981"/>
            <a:ext cx="5184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853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5751543" y="3546440"/>
            <a:ext cx="5036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1008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pic>
        <p:nvPicPr>
          <p:cNvPr id="209" name="Рисунок 20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44538" y="3800043"/>
            <a:ext cx="548688" cy="682619"/>
          </a:xfrm>
          <a:prstGeom prst="rect">
            <a:avLst/>
          </a:prstGeom>
        </p:spPr>
      </p:pic>
      <p:pic>
        <p:nvPicPr>
          <p:cNvPr id="210" name="Рисунок 20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77374" y="5913588"/>
            <a:ext cx="524301" cy="249958"/>
          </a:xfrm>
          <a:prstGeom prst="rect">
            <a:avLst/>
          </a:prstGeom>
        </p:spPr>
      </p:pic>
      <p:pic>
        <p:nvPicPr>
          <p:cNvPr id="211" name="Рисунок 2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47648" y="5639245"/>
            <a:ext cx="1170533" cy="524301"/>
          </a:xfrm>
          <a:prstGeom prst="rect">
            <a:avLst/>
          </a:prstGeom>
        </p:spPr>
      </p:pic>
      <p:pic>
        <p:nvPicPr>
          <p:cNvPr id="212" name="Рисунок 21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90397" y="5763140"/>
            <a:ext cx="981541" cy="408467"/>
          </a:xfrm>
          <a:prstGeom prst="rect">
            <a:avLst/>
          </a:prstGeom>
        </p:spPr>
      </p:pic>
      <p:pic>
        <p:nvPicPr>
          <p:cNvPr id="213" name="Рисунок 21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041007" y="5648993"/>
            <a:ext cx="585267" cy="53039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759114" y="2339730"/>
            <a:ext cx="4546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Century Gothic" panose="020B0502020202020204" pitchFamily="34" charset="0"/>
              </a:rPr>
              <a:t>5872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08903" y="4736205"/>
            <a:ext cx="19036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800" dirty="0">
                <a:solidFill>
                  <a:prstClr val="black"/>
                </a:solidFill>
                <a:latin typeface="Century Gothic" panose="020B0502020202020204" pitchFamily="34" charset="0"/>
              </a:rPr>
              <a:t>Динамика инвестиций в основной капитал в сфере розничной торговли на конец года, в % к предыдущему году</a:t>
            </a:r>
          </a:p>
          <a:p>
            <a:pPr lvl="0" algn="ctr"/>
            <a:r>
              <a:rPr lang="ru-RU" sz="800" dirty="0">
                <a:solidFill>
                  <a:prstClr val="black"/>
                </a:solidFill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953760" y="3991475"/>
            <a:ext cx="4610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Century Gothic" panose="020B0502020202020204" pitchFamily="34" charset="0"/>
              </a:rPr>
              <a:t>788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139616" y="3565237"/>
            <a:ext cx="37858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Century Gothic" panose="020B0502020202020204" pitchFamily="34" charset="0"/>
              </a:rPr>
              <a:t>855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533219" y="3724579"/>
            <a:ext cx="4096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Century Gothic" panose="020B0502020202020204" pitchFamily="34" charset="0"/>
              </a:rPr>
              <a:t>847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08144" y="5664189"/>
            <a:ext cx="4998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Century Gothic" panose="020B0502020202020204" pitchFamily="34" charset="0"/>
              </a:rPr>
              <a:t>1519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57788" y="5558215"/>
            <a:ext cx="4779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Century Gothic" panose="020B0502020202020204" pitchFamily="34" charset="0"/>
              </a:rPr>
              <a:t>1744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851366" y="5403359"/>
            <a:ext cx="5288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1939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412918" y="5535177"/>
            <a:ext cx="6487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Century Gothic" panose="020B0502020202020204" pitchFamily="34" charset="0"/>
              </a:rPr>
              <a:t>В 2,2 р</a:t>
            </a:r>
            <a:endParaRPr lang="ru-RU" sz="1000" dirty="0">
              <a:latin typeface="Century Gothic" panose="020B0502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064539" y="5369166"/>
            <a:ext cx="6065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latin typeface="Century Gothic" panose="020B0502020202020204" pitchFamily="34" charset="0"/>
              </a:rPr>
              <a:t>45,9</a:t>
            </a:r>
            <a:endParaRPr lang="ru-RU" sz="1100" dirty="0">
              <a:latin typeface="Century Gothic" panose="020B0502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982777" y="5683865"/>
            <a:ext cx="5353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latin typeface="Century Gothic" panose="020B0502020202020204" pitchFamily="34" charset="0"/>
              </a:rPr>
              <a:t>67,5</a:t>
            </a:r>
            <a:endParaRPr lang="ru-RU" sz="1100" dirty="0">
              <a:latin typeface="Century Gothic" panose="020B0502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039868" y="6146068"/>
            <a:ext cx="9688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latin typeface="Century Gothic" panose="020B0502020202020204" pitchFamily="34" charset="0"/>
              </a:rPr>
              <a:t>Январь-сентябрь 2020</a:t>
            </a:r>
            <a:endParaRPr lang="ru-RU" sz="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83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577D-5E6F-4DD3-AAEC-4315FAFB0E71}" type="slidenum">
              <a:rPr lang="ru-RU" smtClean="0"/>
              <a:t>3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23728" y="90383"/>
            <a:ext cx="67687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Century Gothic" panose="020B0502020202020204" pitchFamily="34" charset="0"/>
              </a:rPr>
              <a:t>Нормативно-правовое обеспечение торговой   деятельности на территории Сахалинской области</a:t>
            </a:r>
            <a:endParaRPr lang="ru-RU" dirty="0">
              <a:latin typeface="Century Gothic" panose="020B050202020202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675255"/>
              </p:ext>
            </p:extLst>
          </p:nvPr>
        </p:nvGraphicFramePr>
        <p:xfrm>
          <a:off x="107504" y="895038"/>
          <a:ext cx="8784976" cy="5593080"/>
        </p:xfrm>
        <a:graphic>
          <a:graphicData uri="http://schemas.openxmlformats.org/drawingml/2006/table">
            <a:tbl>
              <a:tblPr firstRow="1" bandRow="1"/>
              <a:tblGrid>
                <a:gridCol w="3140784"/>
                <a:gridCol w="5644192"/>
              </a:tblGrid>
              <a:tr h="805770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algn="just"/>
                      <a:r>
                        <a:rPr lang="ru-RU" sz="1100" b="0" dirty="0" smtClean="0">
                          <a:solidFill>
                            <a:srgbClr val="002060"/>
                          </a:solidFill>
                          <a:latin typeface="Century Gothic" panose="020B0502020202020204" pitchFamily="34" charset="0"/>
                        </a:rPr>
                        <a:t>Федеральный закон от 28.12.2009 № 381-ФЗ «Об основах государственного регулирования торговой деятельности в Российской Федерации»</a:t>
                      </a:r>
                      <a:endParaRPr lang="ru-RU" sz="1100" b="0" dirty="0">
                        <a:solidFill>
                          <a:srgbClr val="00206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marL="171450" indent="-171450" algn="just" defTabSz="457200" rtl="0" eaLnBrk="1" latinLnBrk="0" hangingPunct="1">
                        <a:buFont typeface="Wingdings" panose="05000000000000000000" pitchFamily="2" charset="2"/>
                        <a:buChar char="v"/>
                      </a:pPr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Разработана и утверждена государственная программа Сахалинской области</a:t>
                      </a:r>
                      <a:r>
                        <a:rPr lang="ru-RU" sz="1100" b="0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«Развитие торговли и услуг</a:t>
                      </a:r>
                      <a:r>
                        <a:rPr lang="ru-RU" sz="1100" b="0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на территории сахалинской области на 2018 - 2025 годы»</a:t>
                      </a:r>
                      <a:endParaRPr lang="en-US" sz="1100" b="0" kern="1200" dirty="0" smtClean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  <a:p>
                      <a:pPr marL="171450" indent="-171450" algn="just" defTabSz="457200" rtl="0" eaLnBrk="1" latinLnBrk="0" hangingPunct="1">
                        <a:buFont typeface="Wingdings" panose="05000000000000000000" pitchFamily="2" charset="2"/>
                        <a:buChar char="v"/>
                      </a:pPr>
                      <a:r>
                        <a:rPr lang="ru-RU" sz="1100" b="0" kern="120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Разработаны</a:t>
                      </a:r>
                      <a:r>
                        <a:rPr lang="ru-RU" sz="1100" b="0" kern="1200" baseline="0" dirty="0" smtClean="0">
                          <a:solidFill>
                            <a:schemeClr val="dk1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и утверждены программы развития торговли на территориях муниципальных образований Сахалинской области</a:t>
                      </a:r>
                      <a:endParaRPr lang="en-US" sz="1100" b="0" kern="1200" dirty="0" smtClean="0">
                        <a:solidFill>
                          <a:schemeClr val="dk1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EDEF"/>
                    </a:solidFill>
                  </a:tcPr>
                </a:tc>
              </a:tr>
              <a:tr h="41496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marL="171450" indent="-1714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Разработан и утвержден Порядок организации деятельности ярмарок в Сахалинской области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381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EDEF"/>
                    </a:solidFill>
                  </a:tcPr>
                </a:tc>
              </a:tr>
              <a:tr h="580951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marL="171450" indent="-1714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Разработано и утверждено постановление ПСО о мерах по обеспечению стабильного продовольственного снабжения и мерах по стабилизации цен на потребительском рынке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381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EDEF"/>
                    </a:solidFill>
                  </a:tcPr>
                </a:tc>
              </a:tr>
              <a:tr h="32456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marL="171450" indent="-1714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Разработаны и действуют нормативные правовые акты, регламентирующие деятельность розничных рынков на территории Сахалинской</a:t>
                      </a:r>
                      <a:r>
                        <a:rPr lang="ru-RU" sz="1100" baseline="0" dirty="0" smtClean="0">
                          <a:latin typeface="Century Gothic" panose="020B0502020202020204" pitchFamily="34" charset="0"/>
                        </a:rPr>
                        <a:t> области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381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EDEF"/>
                    </a:solidFill>
                  </a:tcPr>
                </a:tc>
              </a:tr>
              <a:tr h="835681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marL="0" algn="just" defTabSz="457200" rtl="0" eaLnBrk="1" latinLnBrk="0" hangingPunct="1"/>
                      <a:r>
                        <a:rPr lang="ru-RU" sz="1100" b="0" kern="1200" dirty="0" smtClean="0">
                          <a:solidFill>
                            <a:srgbClr val="002060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Приказ Министерства промышленности и торговли Российской Федерации</a:t>
                      </a:r>
                    </a:p>
                    <a:p>
                      <a:pPr marL="0" algn="just" defTabSz="457200" rtl="0" eaLnBrk="1" latinLnBrk="0" hangingPunct="1"/>
                      <a:r>
                        <a:rPr lang="ru-RU" sz="1100" b="0" kern="1200" dirty="0" smtClean="0">
                          <a:solidFill>
                            <a:srgbClr val="002060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от 25 декабря 2014 г. № 2733</a:t>
                      </a:r>
                    </a:p>
                    <a:p>
                      <a:pPr marL="0" algn="just" defTabSz="457200" rtl="0" eaLnBrk="1" latinLnBrk="0" hangingPunct="1"/>
                      <a:r>
                        <a:rPr lang="ru-RU" sz="1100" b="0" kern="1200" dirty="0" smtClean="0">
                          <a:solidFill>
                            <a:srgbClr val="002060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«Об утверждении Стратегии</a:t>
                      </a:r>
                    </a:p>
                    <a:p>
                      <a:pPr marL="0" algn="just" defTabSz="457200" rtl="0" eaLnBrk="1" latinLnBrk="0" hangingPunct="1"/>
                      <a:r>
                        <a:rPr lang="ru-RU" sz="1100" b="0" kern="1200" dirty="0" smtClean="0">
                          <a:solidFill>
                            <a:srgbClr val="002060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развития торговли в Российской Федерации на 2015 – 2016</a:t>
                      </a:r>
                      <a:r>
                        <a:rPr lang="ru-RU" sz="1100" b="0" kern="1200" baseline="0" dirty="0" smtClean="0">
                          <a:solidFill>
                            <a:srgbClr val="002060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100" b="0" kern="1200" dirty="0" smtClean="0">
                          <a:solidFill>
                            <a:srgbClr val="002060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годы и период до 2020 года»</a:t>
                      </a:r>
                    </a:p>
                    <a:p>
                      <a:pPr marL="0" algn="just" defTabSz="457200" rtl="0" eaLnBrk="1" latinLnBrk="0" hangingPunct="1"/>
                      <a:r>
                        <a:rPr lang="ru-RU" sz="1100" b="0" kern="1200" dirty="0" smtClean="0">
                          <a:solidFill>
                            <a:srgbClr val="002060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</a:t>
                      </a:r>
                      <a:endParaRPr lang="ru-RU" sz="1100" b="0" kern="1200" dirty="0">
                        <a:solidFill>
                          <a:srgbClr val="002060"/>
                        </a:solidFill>
                        <a:latin typeface="Century Gothic" panose="020B050202020202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marL="171450" indent="-1714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Утвержден порядок разработки и утверждения Схем размещения нестационарных торговых объектов. На основании Схем все муниципалитеты формируют территориальные Схемы, в которых предусматривают проектные места для размещения объектов, включая объекты для продажи сельхозпродукции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EDEF"/>
                    </a:solidFill>
                  </a:tcPr>
                </a:tc>
              </a:tr>
              <a:tr h="58705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marL="171450" indent="-1714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Разработано и утверждено постановлением ПСО о проведении информационно-аналитического наблюдения</a:t>
                      </a:r>
                      <a:r>
                        <a:rPr lang="ru-RU" sz="1100" baseline="0" dirty="0" smtClean="0"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за состоянием рынка определенного товара и осуществлением торговой деятельности на территории Сахалинской</a:t>
                      </a:r>
                      <a:r>
                        <a:rPr lang="ru-RU" sz="1100" baseline="0" dirty="0" smtClean="0">
                          <a:latin typeface="Century Gothic" panose="020B0502020202020204" pitchFamily="34" charset="0"/>
                        </a:rPr>
                        <a:t> области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EDEF"/>
                    </a:solidFill>
                  </a:tcPr>
                </a:tc>
              </a:tr>
              <a:tr h="31806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marL="171450" indent="-1714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Разработаны и утверждены нормативы обеспеченности населения площадью торговых объектов в разрезе муниципальных образований Сахалинской области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EDEF"/>
                    </a:solidFill>
                  </a:tcPr>
                </a:tc>
              </a:tr>
              <a:tr h="437514">
                <a:tc vMerge="1">
                  <a:txBody>
                    <a:bodyPr/>
                    <a:lstStyle/>
                    <a:p>
                      <a:endParaRPr lang="ru-RU" dirty="0">
                        <a:latin typeface="Swift ExtraBold"/>
                      </a:endParaRP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  <a:ea typeface="ヒラギノ角ゴ Pro W3"/>
                          <a:cs typeface="ヒラギノ角ゴ Pro W3"/>
                        </a:defRPr>
                      </a:lvl9pPr>
                    </a:lstStyle>
                    <a:p>
                      <a:pPr marL="171450" indent="-171450" algn="just">
                        <a:buFont typeface="Wingdings" panose="05000000000000000000" pitchFamily="2" charset="2"/>
                        <a:buChar char="v"/>
                      </a:pPr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Разработан и нормативно закреплен механизм по продвижению на потребительский рынок Сахалинской</a:t>
                      </a:r>
                      <a:r>
                        <a:rPr lang="ru-RU" sz="1100" baseline="0" dirty="0" smtClean="0">
                          <a:latin typeface="Century Gothic" panose="020B0502020202020204" pitchFamily="34" charset="0"/>
                        </a:rPr>
                        <a:t> области</a:t>
                      </a:r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 продукции местных товаропроизводителей:</a:t>
                      </a:r>
                      <a:r>
                        <a:rPr lang="ru-RU" sz="1100" baseline="0" dirty="0" smtClean="0">
                          <a:latin typeface="Century Gothic" panose="020B0502020202020204" pitchFamily="34" charset="0"/>
                        </a:rPr>
                        <a:t> проекты «Региональный продукт «Доступная рыба», «Региональный продукт»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EDEF"/>
                    </a:solidFill>
                  </a:tcPr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22" y="18673"/>
            <a:ext cx="1158340" cy="8005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2545" y="11414"/>
            <a:ext cx="727168" cy="56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27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8263" y="-5137"/>
            <a:ext cx="8934416" cy="930527"/>
            <a:chOff x="88008" y="211914"/>
            <a:chExt cx="8934416" cy="930527"/>
          </a:xfrm>
        </p:grpSpPr>
        <p:pic>
          <p:nvPicPr>
            <p:cNvPr id="5" name="Picture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008" y="211914"/>
              <a:ext cx="1158093" cy="752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" name="Прямая соединительная линия 5"/>
            <p:cNvCxnSpPr/>
            <p:nvPr/>
          </p:nvCxnSpPr>
          <p:spPr bwMode="auto">
            <a:xfrm>
              <a:off x="1583399" y="1142441"/>
              <a:ext cx="7439025" cy="0"/>
            </a:xfrm>
            <a:prstGeom prst="line">
              <a:avLst/>
            </a:prstGeom>
            <a:ln w="25400">
              <a:solidFill>
                <a:srgbClr val="00438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6101" y="243920"/>
              <a:ext cx="794745" cy="565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TextBox 7"/>
          <p:cNvSpPr txBox="1"/>
          <p:nvPr/>
        </p:nvSpPr>
        <p:spPr>
          <a:xfrm>
            <a:off x="2051720" y="70334"/>
            <a:ext cx="6890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Создание условий для развития инфраструктуры. Розничный товарооборот сети </a:t>
            </a:r>
            <a:r>
              <a:rPr lang="ru-RU" dirty="0" err="1" smtClean="0">
                <a:latin typeface="Century Gothic" panose="020B0502020202020204" pitchFamily="34" charset="0"/>
                <a:cs typeface="Arial" panose="020B0604020202020204" pitchFamily="34" charset="0"/>
              </a:rPr>
              <a:t>экономформата</a:t>
            </a:r>
            <a:r>
              <a:rPr lang="ru-RU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843938"/>
              </p:ext>
            </p:extLst>
          </p:nvPr>
        </p:nvGraphicFramePr>
        <p:xfrm>
          <a:off x="4553971" y="2584271"/>
          <a:ext cx="4260344" cy="3957832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068080"/>
                <a:gridCol w="1080120"/>
                <a:gridCol w="1112144"/>
              </a:tblGrid>
              <a:tr h="48468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Формат торговых </a:t>
                      </a:r>
                    </a:p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объектов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Количество, ед.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Оборот за </a:t>
                      </a:r>
                    </a:p>
                    <a:p>
                      <a:pPr algn="ctr"/>
                      <a:r>
                        <a:rPr lang="ru-RU" sz="1000" baseline="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2020 год, </a:t>
                      </a:r>
                      <a:r>
                        <a:rPr lang="ru-RU" sz="1000" baseline="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млрд.рублей</a:t>
                      </a:r>
                      <a:r>
                        <a:rPr lang="ru-RU" sz="1000" baseline="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14397">
                <a:tc>
                  <a:txBody>
                    <a:bodyPr/>
                    <a:lstStyle/>
                    <a:p>
                      <a:pPr algn="just"/>
                      <a:r>
                        <a:rPr lang="ru-RU" sz="1100" i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Розничный товарооборот</a:t>
                      </a:r>
                      <a:r>
                        <a:rPr lang="ru-RU" sz="1100" i="0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100" i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продовольственных товаров</a:t>
                      </a:r>
                      <a:r>
                        <a:rPr lang="ru-RU" sz="1100" i="0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ru-RU" sz="1100" i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i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2010</a:t>
                      </a:r>
                      <a:endParaRPr lang="ru-RU" sz="1100" i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i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86909,0</a:t>
                      </a:r>
                      <a:endParaRPr lang="ru-RU" sz="1100" i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4397"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Социальные магазины и объекты фирменной сети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548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17653,0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733164">
                <a:tc>
                  <a:txBody>
                    <a:bodyPr/>
                    <a:lstStyle/>
                    <a:p>
                      <a:pPr algn="just"/>
                      <a:r>
                        <a:rPr lang="ru-RU" sz="1000" b="1" i="1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удельный вес в общем количестве торговых объектов/региональном</a:t>
                      </a:r>
                      <a:r>
                        <a:rPr lang="ru-RU" sz="1000" b="1" i="1" baseline="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розничном товарообороте продовольственных товаров,%</a:t>
                      </a:r>
                      <a:endParaRPr lang="ru-RU" sz="1000" b="1" i="1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27,3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20,3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6432">
                <a:tc>
                  <a:txBody>
                    <a:bodyPr/>
                    <a:lstStyle/>
                    <a:p>
                      <a:pPr algn="just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Мобильная торговля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107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3447,0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733164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1" i="1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удельный вес в общем количестве торговых объектов/региональном</a:t>
                      </a:r>
                      <a:r>
                        <a:rPr lang="ru-RU" sz="1000" b="1" i="1" baseline="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розничном товарообороте продовольственных товаров,%</a:t>
                      </a:r>
                      <a:endParaRPr lang="ru-RU" sz="1000" b="1" i="1" dirty="0" smtClean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5,3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100" dirty="0" smtClean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4,0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90020" y="915186"/>
            <a:ext cx="394364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1. </a:t>
            </a:r>
            <a:r>
              <a:rPr lang="ru-RU" sz="12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Динамика розничного товарооборота сети торговых объектов </a:t>
            </a:r>
            <a:r>
              <a:rPr lang="ru-RU" sz="1200" dirty="0" err="1" smtClean="0">
                <a:latin typeface="Century Gothic" panose="020B0502020202020204" pitchFamily="34" charset="0"/>
                <a:cs typeface="Arial" panose="020B0604020202020204" pitchFamily="34" charset="0"/>
              </a:rPr>
              <a:t>экономформата</a:t>
            </a:r>
            <a:r>
              <a:rPr lang="ru-RU" sz="12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, млрд. рублей</a:t>
            </a:r>
            <a:endParaRPr lang="ru-RU" sz="12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01616" y="1449243"/>
            <a:ext cx="19954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latin typeface="Century Gothic" panose="020B0502020202020204" pitchFamily="34" charset="0"/>
                <a:cs typeface="Arial" panose="020B0604020202020204" pitchFamily="34" charset="0"/>
              </a:rPr>
              <a:t>н</a:t>
            </a:r>
            <a:r>
              <a:rPr lang="ru-RU" sz="12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а</a:t>
            </a:r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01.01.2020 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977659" y="1449046"/>
            <a:ext cx="1754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12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01.01.2021</a:t>
            </a:r>
            <a:endParaRPr lang="ru-RU" sz="12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53900" y="1456796"/>
            <a:ext cx="1451590" cy="133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>
              <a:solidFill>
                <a:srgbClr val="62C40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97022" y="1040233"/>
            <a:ext cx="188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62C400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21075,0</a:t>
            </a:r>
            <a:endParaRPr lang="ru-RU" sz="2000" b="1" dirty="0">
              <a:solidFill>
                <a:srgbClr val="62C400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95611" y="3011837"/>
            <a:ext cx="37840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prstClr val="black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Динамика товарооборота </a:t>
            </a:r>
            <a:r>
              <a:rPr lang="ru-RU" sz="1200" dirty="0">
                <a:solidFill>
                  <a:prstClr val="black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розничной сети </a:t>
            </a:r>
            <a:endParaRPr lang="ru-RU" sz="1200" dirty="0" smtClean="0">
              <a:solidFill>
                <a:prstClr val="black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dirty="0" err="1">
                <a:solidFill>
                  <a:prstClr val="black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э</a:t>
            </a:r>
            <a:r>
              <a:rPr lang="ru-RU" sz="1200" dirty="0" err="1" smtClean="0">
                <a:solidFill>
                  <a:prstClr val="black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кономформата</a:t>
            </a:r>
            <a:r>
              <a:rPr lang="ru-RU" sz="1200" dirty="0" smtClean="0">
                <a:solidFill>
                  <a:prstClr val="black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по месяцам, </a:t>
            </a:r>
            <a:r>
              <a:rPr lang="ru-RU" sz="1200" dirty="0" err="1" smtClean="0">
                <a:solidFill>
                  <a:prstClr val="black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млн.рублей</a:t>
            </a:r>
            <a:r>
              <a:rPr lang="ru-RU" sz="1200" dirty="0" smtClean="0">
                <a:solidFill>
                  <a:prstClr val="black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endParaRPr lang="ru-RU" sz="12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51475" y="2090599"/>
            <a:ext cx="4162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3. Структура розничного товарооборота сети торговых объектов </a:t>
            </a:r>
            <a:r>
              <a:rPr lang="ru-RU" sz="1200" dirty="0" err="1" smtClean="0">
                <a:latin typeface="Century Gothic" panose="020B0502020202020204" pitchFamily="34" charset="0"/>
                <a:cs typeface="Arial" panose="020B0604020202020204" pitchFamily="34" charset="0"/>
              </a:rPr>
              <a:t>экономформата</a:t>
            </a:r>
            <a:endParaRPr lang="ru-RU" sz="12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7021368" y="1755920"/>
            <a:ext cx="1" cy="10522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8634757" y="6578685"/>
            <a:ext cx="5391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>
                <a:latin typeface="Century Gothic" panose="020B0502020202020204" pitchFamily="34" charset="0"/>
              </a:rPr>
              <a:t>4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928995" y="1456796"/>
            <a:ext cx="380280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039380" y="1069074"/>
            <a:ext cx="1602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62C400"/>
                </a:solidFill>
                <a:latin typeface="Century Gothic" panose="020B0502020202020204" pitchFamily="34" charset="0"/>
              </a:rPr>
              <a:t>15600,0</a:t>
            </a:r>
            <a:endParaRPr lang="ru-RU" b="1" dirty="0">
              <a:solidFill>
                <a:srgbClr val="62C400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42" name="Диаграмма 41"/>
          <p:cNvGraphicFramePr/>
          <p:nvPr>
            <p:extLst>
              <p:ext uri="{D42A27DB-BD31-4B8C-83A1-F6EECF244321}">
                <p14:modId xmlns:p14="http://schemas.microsoft.com/office/powerpoint/2010/main" val="2973633789"/>
              </p:ext>
            </p:extLst>
          </p:nvPr>
        </p:nvGraphicFramePr>
        <p:xfrm>
          <a:off x="539552" y="3727865"/>
          <a:ext cx="3696156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683567" y="1564342"/>
            <a:ext cx="4203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Century Gothic" panose="020B0502020202020204" pitchFamily="34" charset="0"/>
              </a:rPr>
              <a:t>2. Удельный вес в региональном розничном товарообороте продовольственных товаров, %</a:t>
            </a:r>
            <a:endParaRPr lang="ru-RU" sz="1200" dirty="0">
              <a:latin typeface="Century Gothic" panose="020B0502020202020204" pitchFamily="34" charset="0"/>
            </a:endParaRPr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>
            <a:off x="4901616" y="1978171"/>
            <a:ext cx="383018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903343" y="1660614"/>
            <a:ext cx="18581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24,7</a:t>
            </a:r>
            <a:endParaRPr lang="ru-RU" sz="2000" b="1" dirty="0">
              <a:solidFill>
                <a:srgbClr val="92D05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99973" y="1676200"/>
            <a:ext cx="1779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18,9</a:t>
            </a:r>
            <a:endParaRPr lang="ru-RU" b="1" dirty="0">
              <a:solidFill>
                <a:srgbClr val="92D050"/>
              </a:solidFill>
              <a:latin typeface="Century Gothic" panose="020B0502020202020204" pitchFamily="34" charset="0"/>
            </a:endParaRPr>
          </a:p>
        </p:txBody>
      </p:sp>
      <p:cxnSp>
        <p:nvCxnSpPr>
          <p:cNvPr id="12" name="Прямая соединительная линия 11"/>
          <p:cNvCxnSpPr>
            <a:stCxn id="25" idx="1"/>
          </p:cNvCxnSpPr>
          <p:nvPr/>
        </p:nvCxnSpPr>
        <p:spPr>
          <a:xfrm>
            <a:off x="6897022" y="1240288"/>
            <a:ext cx="0" cy="2165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6900185" y="1703114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028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57309" y="6445780"/>
            <a:ext cx="586408" cy="365125"/>
          </a:xfrm>
        </p:spPr>
        <p:txBody>
          <a:bodyPr/>
          <a:lstStyle/>
          <a:p>
            <a:pPr algn="ctr"/>
            <a:r>
              <a:rPr lang="ru-RU" sz="900" dirty="0">
                <a:latin typeface="Century Gothic" panose="020B0502020202020204" pitchFamily="34" charset="0"/>
              </a:rPr>
              <a:t>5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10161" y="10255"/>
            <a:ext cx="8954327" cy="817853"/>
            <a:chOff x="2590" y="174559"/>
            <a:chExt cx="9019834" cy="1009571"/>
          </a:xfrm>
        </p:grpSpPr>
        <p:pic>
          <p:nvPicPr>
            <p:cNvPr id="4" name="Picture 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0" y="174559"/>
              <a:ext cx="1134410" cy="10095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" name="Прямая соединительная линия 6"/>
            <p:cNvCxnSpPr/>
            <p:nvPr/>
          </p:nvCxnSpPr>
          <p:spPr bwMode="auto">
            <a:xfrm>
              <a:off x="1583399" y="1142441"/>
              <a:ext cx="7439025" cy="0"/>
            </a:xfrm>
            <a:prstGeom prst="line">
              <a:avLst/>
            </a:prstGeom>
            <a:ln w="25400">
              <a:solidFill>
                <a:srgbClr val="00438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7000" y="200215"/>
              <a:ext cx="739449" cy="564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Прямоугольник 8"/>
          <p:cNvSpPr/>
          <p:nvPr/>
        </p:nvSpPr>
        <p:spPr>
          <a:xfrm>
            <a:off x="1907704" y="0"/>
            <a:ext cx="7236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Создание условий для развития инфраструктуры торговли. Социальные магазины.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9810" y="3245587"/>
            <a:ext cx="4034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latin typeface="Century Gothic" panose="020B0502020202020204" pitchFamily="34" charset="0"/>
                <a:cs typeface="Arial" panose="020B0604020202020204" pitchFamily="34" charset="0"/>
              </a:rPr>
              <a:t>Количество социальных магазинов с ассортиментом продовольствия до 40 </a:t>
            </a:r>
            <a:r>
              <a:rPr lang="ru-RU" sz="12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наименований, единиц </a:t>
            </a:r>
            <a:r>
              <a:rPr lang="ru-RU" sz="1200" dirty="0">
                <a:latin typeface="Century Gothic" panose="020B0502020202020204" pitchFamily="34" charset="0"/>
                <a:cs typeface="Arial" panose="020B0604020202020204" pitchFamily="34" charset="0"/>
              </a:rPr>
              <a:t>(накопительная)</a:t>
            </a:r>
          </a:p>
        </p:txBody>
      </p:sp>
      <p:graphicFrame>
        <p:nvGraphicFramePr>
          <p:cNvPr id="26" name="Диаграмма 25"/>
          <p:cNvGraphicFramePr/>
          <p:nvPr>
            <p:extLst>
              <p:ext uri="{D42A27DB-BD31-4B8C-83A1-F6EECF244321}">
                <p14:modId xmlns:p14="http://schemas.microsoft.com/office/powerpoint/2010/main" val="1098233113"/>
              </p:ext>
            </p:extLst>
          </p:nvPr>
        </p:nvGraphicFramePr>
        <p:xfrm>
          <a:off x="249810" y="4098768"/>
          <a:ext cx="4034158" cy="2170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1" name="Таблица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975479"/>
              </p:ext>
            </p:extLst>
          </p:nvPr>
        </p:nvGraphicFramePr>
        <p:xfrm>
          <a:off x="4952366" y="856099"/>
          <a:ext cx="3828730" cy="54136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59690"/>
                <a:gridCol w="984520"/>
                <a:gridCol w="984520"/>
              </a:tblGrid>
              <a:tr h="279710">
                <a:tc rowSpan="2">
                  <a:txBody>
                    <a:bodyPr/>
                    <a:lstStyle/>
                    <a:p>
                      <a:pPr algn="ctr"/>
                      <a:endParaRPr lang="ru-RU" sz="1000" dirty="0" smtClean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Городские округа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2020 год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5103">
                <a:tc vMerge="1">
                  <a:txBody>
                    <a:bodyPr/>
                    <a:lstStyle/>
                    <a:p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План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Факт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71047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Ногликский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00B05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100" b="1" dirty="0">
                        <a:solidFill>
                          <a:srgbClr val="00B05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71047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Южно-Курильский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71047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Невельский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00B05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ru-RU" sz="1100" b="1" dirty="0">
                        <a:solidFill>
                          <a:srgbClr val="00B05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71047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Южно-Сахалинск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00B05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27</a:t>
                      </a:r>
                      <a:endParaRPr lang="ru-RU" sz="1100" b="1" dirty="0">
                        <a:solidFill>
                          <a:srgbClr val="00B05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71047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Долинский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71047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Анивский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00B05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100" b="1" dirty="0">
                        <a:solidFill>
                          <a:srgbClr val="00B05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71047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Поронайский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00B05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100" b="1" dirty="0">
                        <a:solidFill>
                          <a:srgbClr val="00B05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710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Северо-Курильский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71047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Курильский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000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71047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Смирныховский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71047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А-Сахалинский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00B05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100" b="1" dirty="0">
                        <a:solidFill>
                          <a:srgbClr val="00B05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71047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Макаровский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71047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Корсаковский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71047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Углегорский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00B05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100" b="1" dirty="0">
                        <a:solidFill>
                          <a:srgbClr val="00B05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71047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Охинский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71047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Томаринский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00B05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ru-RU" sz="1100" b="1" dirty="0">
                        <a:solidFill>
                          <a:srgbClr val="00B05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71047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Тымовский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71047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Холмский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2" name="Кольцо 41"/>
          <p:cNvSpPr/>
          <p:nvPr/>
        </p:nvSpPr>
        <p:spPr>
          <a:xfrm>
            <a:off x="496796" y="1068053"/>
            <a:ext cx="1554924" cy="1579833"/>
          </a:xfrm>
          <a:prstGeom prst="donu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51709" y="2744032"/>
            <a:ext cx="6515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План</a:t>
            </a:r>
            <a:endParaRPr lang="ru-RU" sz="11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96796" y="2815210"/>
            <a:ext cx="254913" cy="942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1516911" y="2839465"/>
            <a:ext cx="254913" cy="9993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1796395" y="2758627"/>
            <a:ext cx="6126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Факт</a:t>
            </a:r>
            <a:endParaRPr lang="ru-RU" sz="11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889572" y="1465908"/>
            <a:ext cx="806166" cy="772101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7440" y="1633505"/>
            <a:ext cx="7982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Century Gothic" panose="020B0502020202020204" pitchFamily="34" charset="0"/>
              </a:rPr>
              <a:t>125</a:t>
            </a:r>
            <a:endParaRPr lang="ru-RU" sz="1600" b="1" dirty="0">
              <a:latin typeface="Century Gothic" panose="020B0502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46784" y="1054551"/>
            <a:ext cx="857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entury Gothic" panose="020B0502020202020204" pitchFamily="34" charset="0"/>
              </a:rPr>
              <a:t>132</a:t>
            </a:r>
            <a:endParaRPr lang="ru-RU" sz="2000" b="1" dirty="0">
              <a:latin typeface="Century Gothic" panose="020B0502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21037" y="1446873"/>
            <a:ext cx="26651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entury Gothic" panose="020B0502020202020204" pitchFamily="34" charset="0"/>
              </a:rPr>
              <a:t>С 2014 года количество социальных магазинов увеличилось в </a:t>
            </a:r>
            <a:r>
              <a:rPr lang="ru-RU" sz="16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5,1 </a:t>
            </a:r>
            <a:r>
              <a:rPr lang="ru-RU" sz="1600" dirty="0" smtClean="0">
                <a:latin typeface="Century Gothic" panose="020B0502020202020204" pitchFamily="34" charset="0"/>
              </a:rPr>
              <a:t>раза </a:t>
            </a:r>
            <a:endParaRPr lang="ru-RU" sz="1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022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4049710609"/>
              </p:ext>
            </p:extLst>
          </p:nvPr>
        </p:nvGraphicFramePr>
        <p:xfrm>
          <a:off x="155221" y="4040561"/>
          <a:ext cx="4560795" cy="21967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" name="Группа 3"/>
          <p:cNvGrpSpPr/>
          <p:nvPr/>
        </p:nvGrpSpPr>
        <p:grpSpPr>
          <a:xfrm>
            <a:off x="28759" y="22715"/>
            <a:ext cx="8988114" cy="944091"/>
            <a:chOff x="88008" y="211913"/>
            <a:chExt cx="8934416" cy="930528"/>
          </a:xfrm>
        </p:grpSpPr>
        <p:pic>
          <p:nvPicPr>
            <p:cNvPr id="5" name="Picture 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008" y="211913"/>
              <a:ext cx="1080364" cy="789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Прямая соединительная линия 7"/>
            <p:cNvCxnSpPr/>
            <p:nvPr/>
          </p:nvCxnSpPr>
          <p:spPr bwMode="auto">
            <a:xfrm>
              <a:off x="1583399" y="1142441"/>
              <a:ext cx="7439025" cy="0"/>
            </a:xfrm>
            <a:prstGeom prst="line">
              <a:avLst/>
            </a:prstGeom>
            <a:ln w="25400">
              <a:solidFill>
                <a:srgbClr val="00438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9158" y="234728"/>
              <a:ext cx="696596" cy="667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Прямоугольник 9"/>
          <p:cNvSpPr/>
          <p:nvPr/>
        </p:nvSpPr>
        <p:spPr>
          <a:xfrm>
            <a:off x="2219594" y="65701"/>
            <a:ext cx="68236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Century Gothic" panose="020B0502020202020204" pitchFamily="34" charset="0"/>
                <a:cs typeface="Arial" panose="020B0604020202020204" pitchFamily="34" charset="0"/>
              </a:rPr>
              <a:t>Создание условий для развития инфраструктуры торговли. Фирменная </a:t>
            </a:r>
            <a:r>
              <a:rPr lang="ru-RU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торговля.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8347" y="3304818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200" dirty="0">
                <a:latin typeface="Century Gothic" panose="020B0502020202020204" pitchFamily="34" charset="0"/>
                <a:cs typeface="Arial" panose="020B0604020202020204" pitchFamily="34" charset="0"/>
              </a:rPr>
              <a:t>Количество объектов фирменной торговли </a:t>
            </a:r>
            <a:r>
              <a:rPr lang="ru-RU" sz="12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местных товаропроизводителей</a:t>
            </a:r>
            <a:r>
              <a:rPr lang="ru-RU" sz="1200" dirty="0">
                <a:latin typeface="Century Gothic" panose="020B0502020202020204" pitchFamily="34" charset="0"/>
                <a:cs typeface="Arial" panose="020B0604020202020204" pitchFamily="34" charset="0"/>
              </a:rPr>
              <a:t>, </a:t>
            </a:r>
            <a:r>
              <a:rPr lang="ru-RU" sz="12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единиц накопительная</a:t>
            </a:r>
            <a:endParaRPr lang="ru-RU" sz="12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Кольцо 11"/>
          <p:cNvSpPr/>
          <p:nvPr/>
        </p:nvSpPr>
        <p:spPr>
          <a:xfrm>
            <a:off x="666775" y="1078721"/>
            <a:ext cx="1816993" cy="1774215"/>
          </a:xfrm>
          <a:prstGeom prst="donu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730010"/>
              </p:ext>
            </p:extLst>
          </p:nvPr>
        </p:nvGraphicFramePr>
        <p:xfrm>
          <a:off x="5508104" y="1052736"/>
          <a:ext cx="3384376" cy="516798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54938"/>
                <a:gridCol w="914719"/>
                <a:gridCol w="914719"/>
              </a:tblGrid>
              <a:tr h="252273">
                <a:tc rowSpan="2">
                  <a:txBody>
                    <a:bodyPr/>
                    <a:lstStyle/>
                    <a:p>
                      <a:pPr algn="ctr"/>
                      <a:endParaRPr lang="ru-RU" sz="1000" dirty="0" smtClean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Городские округа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2020 год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2273">
                <a:tc vMerge="1">
                  <a:txBody>
                    <a:bodyPr/>
                    <a:lstStyle/>
                    <a:p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План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Факт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2273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Анивский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62C4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227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Курильский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2273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Поронайский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2273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Долинский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62C4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ru-RU" sz="1100" b="1" dirty="0">
                        <a:solidFill>
                          <a:srgbClr val="62C4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227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Южно-Сахалинск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187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62C4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205</a:t>
                      </a:r>
                      <a:endParaRPr lang="ru-RU" sz="1100" b="1" dirty="0">
                        <a:solidFill>
                          <a:srgbClr val="62C4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2273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Ногликский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2273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Макаровский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2273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Корсаковский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34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62C4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35</a:t>
                      </a:r>
                      <a:endParaRPr lang="ru-RU" sz="1100" b="1" dirty="0">
                        <a:solidFill>
                          <a:srgbClr val="62C4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2273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Тымовский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2273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Невельский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62C4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ru-RU" sz="1100" b="1" dirty="0">
                        <a:solidFill>
                          <a:srgbClr val="62C4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227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С-Курильский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2273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Смирныховский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62C4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ru-RU" sz="1100" b="1" dirty="0">
                        <a:solidFill>
                          <a:srgbClr val="62C4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227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А-Сахалинский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2273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Углегорский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2273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Охинский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2273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Томаринский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1161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Южно-Курильский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62C4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ru-RU" sz="1100" b="1" dirty="0">
                        <a:solidFill>
                          <a:srgbClr val="62C4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5227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Холмский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62C4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29</a:t>
                      </a:r>
                      <a:endParaRPr lang="ru-RU" sz="1100" b="1" dirty="0">
                        <a:solidFill>
                          <a:srgbClr val="62C4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Прямоугольник 16"/>
          <p:cNvSpPr/>
          <p:nvPr/>
        </p:nvSpPr>
        <p:spPr>
          <a:xfrm>
            <a:off x="2732721" y="1625974"/>
            <a:ext cx="208436" cy="9457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713286" y="1838702"/>
            <a:ext cx="222323" cy="9457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2946172" y="1522904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План</a:t>
            </a:r>
            <a:endParaRPr lang="ru-RU" sz="11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82917" y="1735218"/>
            <a:ext cx="5697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Факт</a:t>
            </a:r>
            <a:endParaRPr lang="ru-RU" sz="11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768087" y="6525344"/>
            <a:ext cx="24878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00" dirty="0" smtClean="0">
                <a:latin typeface="Century Gothic" panose="020B0502020202020204" pitchFamily="34" charset="0"/>
              </a:rPr>
              <a:t>6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1136284" y="1540279"/>
            <a:ext cx="875064" cy="85109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1258553" y="1833745"/>
            <a:ext cx="687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Century Gothic" panose="020B0502020202020204" pitchFamily="34" charset="0"/>
              </a:rPr>
              <a:t>400</a:t>
            </a:r>
            <a:endParaRPr lang="ru-RU" sz="1600" b="1" dirty="0">
              <a:latin typeface="Century Gothic" panose="020B0502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56366" y="1174539"/>
            <a:ext cx="8647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entury Gothic" panose="020B0502020202020204" pitchFamily="34" charset="0"/>
              </a:rPr>
              <a:t>416</a:t>
            </a:r>
            <a:endParaRPr lang="ru-RU" sz="20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18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577D-5E6F-4DD3-AAEC-4315FAFB0E71}" type="slidenum">
              <a:rPr lang="ru-RU" smtClean="0"/>
              <a:t>7</a:t>
            </a:fld>
            <a:endParaRPr lang="ru-RU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0" y="0"/>
            <a:ext cx="1128347" cy="78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4166" y="36883"/>
            <a:ext cx="733537" cy="6889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59731" y="94837"/>
            <a:ext cx="68047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Century Gothic" panose="020B0502020202020204" pitchFamily="34" charset="0"/>
                <a:cs typeface="Arial" panose="020B0604020202020204" pitchFamily="34" charset="0"/>
              </a:rPr>
              <a:t>Создание условий для развития инфраструктуры торговли. </a:t>
            </a:r>
            <a:r>
              <a:rPr lang="ru-RU" dirty="0" smtClean="0">
                <a:latin typeface="Century Gothic" panose="020B0502020202020204" pitchFamily="34" charset="0"/>
              </a:rPr>
              <a:t>Оптовая торговля. </a:t>
            </a:r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390" y="922446"/>
            <a:ext cx="29951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1. Макроэкономические </a:t>
            </a:r>
          </a:p>
          <a:p>
            <a:pPr algn="ctr"/>
            <a:r>
              <a:rPr lang="ru-RU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показатели отрасли: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836989" y="1208806"/>
            <a:ext cx="20526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791131" y="962585"/>
            <a:ext cx="1054522" cy="2462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Century Gothic" panose="020B0502020202020204" pitchFamily="34" charset="0"/>
              </a:rPr>
              <a:t>На 01.01.2020</a:t>
            </a:r>
            <a:endParaRPr lang="ru-RU" sz="1000" dirty="0">
              <a:latin typeface="Century Gothic" panose="020B0502020202020204" pitchFamily="34" charset="0"/>
            </a:endParaRPr>
          </a:p>
        </p:txBody>
      </p:sp>
      <p:cxnSp>
        <p:nvCxnSpPr>
          <p:cNvPr id="17" name="Прямая соединительная линия 16"/>
          <p:cNvCxnSpPr>
            <a:stCxn id="15" idx="3"/>
          </p:cNvCxnSpPr>
          <p:nvPr/>
        </p:nvCxnSpPr>
        <p:spPr>
          <a:xfrm>
            <a:off x="3845653" y="1085696"/>
            <a:ext cx="0" cy="1116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883500" y="956845"/>
            <a:ext cx="1052046" cy="24622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Century Gothic" panose="020B0502020202020204" pitchFamily="34" charset="0"/>
              </a:rPr>
              <a:t>На 01.01.2021</a:t>
            </a:r>
            <a:endParaRPr lang="ru-RU" sz="1000" dirty="0">
              <a:latin typeface="Century Gothic" panose="020B0502020202020204" pitchFamily="34" charset="0"/>
            </a:endParaRPr>
          </a:p>
        </p:txBody>
      </p:sp>
      <p:graphicFrame>
        <p:nvGraphicFramePr>
          <p:cNvPr id="32" name="Таблица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085772"/>
              </p:ext>
            </p:extLst>
          </p:nvPr>
        </p:nvGraphicFramePr>
        <p:xfrm>
          <a:off x="575786" y="1315757"/>
          <a:ext cx="4319673" cy="498577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258873"/>
                <a:gridCol w="1080120"/>
                <a:gridCol w="980680"/>
              </a:tblGrid>
              <a:tr h="418353">
                <a:tc>
                  <a:txBody>
                    <a:bodyPr/>
                    <a:lstStyle/>
                    <a:p>
                      <a:pPr algn="l"/>
                      <a:r>
                        <a:rPr lang="ru-RU" sz="1100" b="0" dirty="0" smtClean="0">
                          <a:latin typeface="Century Gothic" panose="020B0502020202020204" pitchFamily="34" charset="0"/>
                        </a:rPr>
                        <a:t>Количество хозяйствующих субъектов:</a:t>
                      </a:r>
                      <a:endParaRPr lang="ru-RU" sz="1100" b="0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latin typeface="Century Gothic" panose="020B0502020202020204" pitchFamily="34" charset="0"/>
                        </a:rPr>
                        <a:t>290</a:t>
                      </a:r>
                      <a:endParaRPr lang="ru-RU" sz="1100" b="0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0" dirty="0" smtClean="0">
                          <a:latin typeface="Century Gothic" panose="020B0502020202020204" pitchFamily="34" charset="0"/>
                        </a:rPr>
                        <a:t>296</a:t>
                      </a:r>
                      <a:endParaRPr lang="ru-RU" sz="1100" b="0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юридические</a:t>
                      </a:r>
                      <a:r>
                        <a:rPr lang="ru-RU" sz="1100" baseline="0" dirty="0" smtClean="0">
                          <a:latin typeface="Century Gothic" panose="020B0502020202020204" pitchFamily="34" charset="0"/>
                        </a:rPr>
                        <a:t> лица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123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129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418353"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индивидуальные                                   предприниматели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167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167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18353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Численность работающих в отрасли, человек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2336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2588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418353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Оборот оптовой торговли,</a:t>
                      </a:r>
                      <a:r>
                        <a:rPr lang="ru-RU" sz="1100" baseline="0" dirty="0" smtClean="0"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ru-RU" sz="1100" dirty="0" err="1" smtClean="0">
                          <a:latin typeface="Century Gothic" panose="020B0502020202020204" pitchFamily="34" charset="0"/>
                        </a:rPr>
                        <a:t>млрд.рублей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144,2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139,9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82706">
                <a:tc>
                  <a:txBody>
                    <a:bodyPr/>
                    <a:lstStyle/>
                    <a:p>
                      <a:pPr algn="l"/>
                      <a:r>
                        <a:rPr lang="ru-RU" sz="11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Суммарный объем ввоза продовольственных товаров, </a:t>
                      </a:r>
                      <a:r>
                        <a:rPr lang="ru-RU" sz="1100" b="0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тыс.тонн</a:t>
                      </a:r>
                      <a:endParaRPr lang="ru-RU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100" b="0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230 - 300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1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Складская инфраструктура: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338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353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сухие склады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283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294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39059">
                <a:tc>
                  <a:txBody>
                    <a:bodyPr/>
                    <a:lstStyle/>
                    <a:p>
                      <a:pPr algn="l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Суммарная площадь,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тыс.кв.м</a:t>
                      </a: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.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145,8 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169,8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r"/>
                      <a:r>
                        <a:rPr lang="ru-RU" sz="1100" dirty="0" err="1" smtClean="0">
                          <a:latin typeface="Century Gothic" panose="020B0502020202020204" pitchFamily="34" charset="0"/>
                        </a:rPr>
                        <a:t>рефконтейнера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39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43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390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Емкость,</a:t>
                      </a:r>
                      <a:r>
                        <a:rPr lang="ru-RU" sz="1000" b="0" baseline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ru-RU" sz="1000" b="0" baseline="0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тыс.тонн</a:t>
                      </a:r>
                      <a:endParaRPr lang="ru-RU" sz="1000" b="0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1,8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2,0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холодильники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15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15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39059">
                <a:tc>
                  <a:txBody>
                    <a:bodyPr/>
                    <a:lstStyle/>
                    <a:p>
                      <a:pPr algn="l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Емкость,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тыс.тонн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5,1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5,2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5363">
                <a:tc>
                  <a:txBody>
                    <a:bodyPr/>
                    <a:lstStyle/>
                    <a:p>
                      <a:pPr algn="r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овощехранилища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1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1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3522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Емкость, </a:t>
                      </a:r>
                      <a:r>
                        <a:rPr lang="ru-RU" sz="1000" b="0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тыс.тонн</a:t>
                      </a:r>
                      <a:endParaRPr lang="ru-RU" sz="1000" b="0" dirty="0" smtClean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0,12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0,12</a:t>
                      </a:r>
                      <a:endParaRPr lang="ru-RU" sz="1000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6072495" y="4500003"/>
            <a:ext cx="23535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200" dirty="0">
              <a:latin typeface="Century Gothic" panose="020B0502020202020204" pitchFamily="34" charset="0"/>
            </a:endParaRPr>
          </a:p>
        </p:txBody>
      </p:sp>
      <p:graphicFrame>
        <p:nvGraphicFramePr>
          <p:cNvPr id="53" name="Таблица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956045"/>
              </p:ext>
            </p:extLst>
          </p:nvPr>
        </p:nvGraphicFramePr>
        <p:xfrm>
          <a:off x="5166027" y="1222234"/>
          <a:ext cx="3816424" cy="16002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898346"/>
                <a:gridCol w="673760"/>
                <a:gridCol w="948174"/>
                <a:gridCol w="1296144"/>
              </a:tblGrid>
              <a:tr h="478574">
                <a:tc>
                  <a:txBody>
                    <a:bodyPr/>
                    <a:lstStyle/>
                    <a:p>
                      <a:endParaRPr lang="ru-RU" sz="9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0" dirty="0" smtClean="0">
                          <a:latin typeface="Century Gothic" panose="020B0502020202020204" pitchFamily="34" charset="0"/>
                        </a:rPr>
                        <a:t>Сухие склады</a:t>
                      </a:r>
                      <a:endParaRPr lang="ru-RU" sz="9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0" dirty="0" smtClean="0">
                          <a:latin typeface="Century Gothic" panose="020B0502020202020204" pitchFamily="34" charset="0"/>
                        </a:rPr>
                        <a:t>Суммарная площадь, </a:t>
                      </a:r>
                      <a:r>
                        <a:rPr lang="ru-RU" sz="900" b="0" dirty="0" err="1" smtClean="0">
                          <a:latin typeface="Century Gothic" panose="020B0502020202020204" pitchFamily="34" charset="0"/>
                        </a:rPr>
                        <a:t>тыс.кв.м</a:t>
                      </a:r>
                      <a:r>
                        <a:rPr lang="ru-RU" sz="900" b="0" dirty="0" smtClean="0">
                          <a:latin typeface="Century Gothic" panose="020B0502020202020204" pitchFamily="34" charset="0"/>
                        </a:rPr>
                        <a:t>.</a:t>
                      </a:r>
                      <a:endParaRPr lang="ru-RU" sz="9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0" smtClean="0">
                          <a:latin typeface="Century Gothic" panose="020B0502020202020204" pitchFamily="34" charset="0"/>
                        </a:rPr>
                        <a:t>Примечание</a:t>
                      </a:r>
                      <a:endParaRPr lang="ru-RU" sz="9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335694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Century Gothic" panose="020B0502020202020204" pitchFamily="34" charset="0"/>
                        </a:rPr>
                        <a:t>Г. Южно-Сахалинск</a:t>
                      </a:r>
                      <a:endParaRPr lang="ru-RU" sz="9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Century Gothic" panose="020B0502020202020204" pitchFamily="34" charset="0"/>
                        </a:rPr>
                        <a:t>9</a:t>
                      </a:r>
                      <a:endParaRPr lang="ru-RU" sz="9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Century Gothic" panose="020B0502020202020204" pitchFamily="34" charset="0"/>
                        </a:rPr>
                        <a:t>23,3</a:t>
                      </a:r>
                      <a:endParaRPr lang="ru-RU" sz="9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ru-RU" sz="9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329974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Century Gothic" panose="020B0502020202020204" pitchFamily="34" charset="0"/>
                        </a:rPr>
                        <a:t>Г. Корсаков</a:t>
                      </a:r>
                      <a:endParaRPr lang="ru-RU" sz="9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Century Gothic" panose="020B0502020202020204" pitchFamily="34" charset="0"/>
                        </a:rPr>
                        <a:t>2</a:t>
                      </a:r>
                      <a:endParaRPr lang="ru-RU" sz="9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Century Gothic" panose="020B0502020202020204" pitchFamily="34" charset="0"/>
                        </a:rPr>
                        <a:t>0,7</a:t>
                      </a:r>
                      <a:endParaRPr lang="ru-RU" sz="9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900" dirty="0" smtClean="0">
                          <a:latin typeface="Century Gothic" panose="020B0502020202020204" pitchFamily="34" charset="0"/>
                        </a:rPr>
                        <a:t>Открытие</a:t>
                      </a:r>
                      <a:r>
                        <a:rPr lang="ru-RU" sz="900" baseline="0" dirty="0" smtClean="0">
                          <a:latin typeface="Century Gothic" panose="020B0502020202020204" pitchFamily="34" charset="0"/>
                        </a:rPr>
                        <a:t> филиала, аренда</a:t>
                      </a:r>
                      <a:endParaRPr lang="ru-RU" sz="9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345712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Century Gothic" panose="020B0502020202020204" pitchFamily="34" charset="0"/>
                        </a:rPr>
                        <a:t>Г. Холмс</a:t>
                      </a:r>
                      <a:endParaRPr lang="ru-RU" sz="9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900" dirty="0" smtClean="0">
                          <a:latin typeface="Century Gothic" panose="020B0502020202020204" pitchFamily="34" charset="0"/>
                        </a:rPr>
                        <a:t>Открытие</a:t>
                      </a:r>
                      <a:r>
                        <a:rPr lang="ru-RU" sz="900" baseline="0" dirty="0" smtClean="0">
                          <a:latin typeface="Century Gothic" panose="020B0502020202020204" pitchFamily="34" charset="0"/>
                        </a:rPr>
                        <a:t> филиала ООО Лидер на площадях, ранее занимаемых ООО «</a:t>
                      </a:r>
                      <a:r>
                        <a:rPr lang="ru-RU" sz="900" baseline="0" dirty="0" err="1" smtClean="0">
                          <a:latin typeface="Century Gothic" panose="020B0502020202020204" pitchFamily="34" charset="0"/>
                        </a:rPr>
                        <a:t>Регионтрейд</a:t>
                      </a:r>
                      <a:r>
                        <a:rPr lang="ru-RU" sz="900" baseline="0" dirty="0" smtClean="0">
                          <a:latin typeface="Century Gothic" panose="020B0502020202020204" pitchFamily="34" charset="0"/>
                        </a:rPr>
                        <a:t>»</a:t>
                      </a:r>
                      <a:endParaRPr lang="ru-RU" sz="9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9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/>
                      <a:endParaRPr lang="ru-RU" sz="9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4" name="TextBox 53"/>
          <p:cNvSpPr txBox="1"/>
          <p:nvPr/>
        </p:nvSpPr>
        <p:spPr>
          <a:xfrm>
            <a:off x="5141277" y="896266"/>
            <a:ext cx="3823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2. Прирост объектов оптовой торговли в 2020 году</a:t>
            </a:r>
            <a:endParaRPr lang="ru-RU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187999" y="2860418"/>
            <a:ext cx="38164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3. Государственная поддержка</a:t>
            </a:r>
            <a:endParaRPr lang="ru-RU" sz="1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graphicFrame>
        <p:nvGraphicFramePr>
          <p:cNvPr id="56" name="Таблица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751177"/>
              </p:ext>
            </p:extLst>
          </p:nvPr>
        </p:nvGraphicFramePr>
        <p:xfrm>
          <a:off x="5148062" y="3174262"/>
          <a:ext cx="3816423" cy="293624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1872210"/>
                <a:gridCol w="990146"/>
                <a:gridCol w="954067"/>
              </a:tblGrid>
              <a:tr h="623809">
                <a:tc>
                  <a:txBody>
                    <a:bodyPr/>
                    <a:lstStyle/>
                    <a:p>
                      <a:pPr algn="ctr"/>
                      <a:endParaRPr lang="ru-RU" sz="900" b="0" dirty="0" smtClean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ru-RU" sz="900" b="0" dirty="0" smtClean="0">
                          <a:latin typeface="Century Gothic" panose="020B0502020202020204" pitchFamily="34" charset="0"/>
                        </a:rPr>
                        <a:t>Меры поддержки</a:t>
                      </a:r>
                      <a:endParaRPr lang="ru-RU" sz="9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0" dirty="0" smtClean="0">
                          <a:latin typeface="Century Gothic" panose="020B0502020202020204" pitchFamily="34" charset="0"/>
                        </a:rPr>
                        <a:t>Количество субъектов,</a:t>
                      </a:r>
                      <a:r>
                        <a:rPr lang="ru-RU" sz="900" b="0" baseline="0" dirty="0" smtClean="0">
                          <a:latin typeface="Century Gothic" panose="020B0502020202020204" pitchFamily="34" charset="0"/>
                        </a:rPr>
                        <a:t> получателей поддержки</a:t>
                      </a:r>
                      <a:endParaRPr lang="ru-RU" sz="9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0" dirty="0" smtClean="0">
                          <a:latin typeface="Century Gothic" panose="020B0502020202020204" pitchFamily="34" charset="0"/>
                        </a:rPr>
                        <a:t>Объем финансовой поддержки, млн. рублей</a:t>
                      </a:r>
                      <a:endParaRPr lang="ru-RU" sz="9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Century Gothic" panose="020B0502020202020204" pitchFamily="34" charset="0"/>
                        </a:rPr>
                        <a:t>Субсидии</a:t>
                      </a:r>
                      <a:r>
                        <a:rPr lang="ru-RU" sz="900" b="0" baseline="0" dirty="0" smtClean="0">
                          <a:latin typeface="Century Gothic" panose="020B0502020202020204" pitchFamily="34" charset="0"/>
                        </a:rPr>
                        <a:t> на возмещение оптовым предприятиям транспортных затрат</a:t>
                      </a:r>
                      <a:endParaRPr lang="ru-RU" sz="9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 smtClean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ru-RU" sz="1000" b="0" dirty="0" smtClean="0">
                          <a:latin typeface="Century Gothic" panose="020B0502020202020204" pitchFamily="34" charset="0"/>
                        </a:rPr>
                        <a:t>10</a:t>
                      </a:r>
                      <a:endParaRPr lang="ru-RU" sz="10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b="0" dirty="0" smtClean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ru-RU" sz="1000" b="0" dirty="0" smtClean="0">
                          <a:latin typeface="Century Gothic" panose="020B0502020202020204" pitchFamily="34" charset="0"/>
                        </a:rPr>
                        <a:t>71,8</a:t>
                      </a:r>
                      <a:endParaRPr lang="ru-RU" sz="10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0" dirty="0" smtClean="0">
                          <a:latin typeface="Century Gothic" panose="020B0502020202020204" pitchFamily="34" charset="0"/>
                        </a:rPr>
                        <a:t>Субсидии</a:t>
                      </a:r>
                      <a:r>
                        <a:rPr lang="ru-RU" sz="900" b="0" baseline="0" dirty="0" smtClean="0">
                          <a:latin typeface="Century Gothic" panose="020B0502020202020204" pitchFamily="34" charset="0"/>
                        </a:rPr>
                        <a:t> на возмещение хозяйствующим субъектам транспортных затрат на обеспечение завоза в районы Крайнего Севера и приравненные к ним местности</a:t>
                      </a:r>
                      <a:endParaRPr lang="ru-RU" sz="900" b="0" dirty="0" smtClean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ru-RU" sz="1000" dirty="0" smtClean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</a:rPr>
                        <a:t>16</a:t>
                      </a:r>
                      <a:endParaRPr lang="ru-RU" sz="10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000" dirty="0" smtClean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endParaRPr lang="ru-RU" sz="1000" dirty="0" smtClean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</a:rPr>
                        <a:t>56,2</a:t>
                      </a:r>
                      <a:endParaRPr lang="ru-RU" sz="10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Century Gothic" panose="020B0502020202020204" pitchFamily="34" charset="0"/>
                        </a:rPr>
                        <a:t>Возмещение процентных ставок по кредитам</a:t>
                      </a:r>
                      <a:endParaRPr lang="ru-RU" sz="9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Century Gothic" panose="020B0502020202020204" pitchFamily="34" charset="0"/>
                        </a:rPr>
                        <a:t>4</a:t>
                      </a:r>
                      <a:endParaRPr lang="ru-RU" sz="10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Century Gothic" panose="020B0502020202020204" pitchFamily="34" charset="0"/>
                        </a:rPr>
                        <a:t>1,8</a:t>
                      </a:r>
                      <a:endParaRPr lang="ru-RU" sz="10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b="0" dirty="0" smtClean="0">
                          <a:latin typeface="Century Gothic" panose="020B0502020202020204" pitchFamily="34" charset="0"/>
                        </a:rPr>
                        <a:t>Возмещение затрат на приобретение контейнеров </a:t>
                      </a:r>
                      <a:endParaRPr lang="ru-RU" sz="9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Century Gothic" panose="020B0502020202020204" pitchFamily="34" charset="0"/>
                        </a:rPr>
                        <a:t>-</a:t>
                      </a:r>
                      <a:endParaRPr lang="ru-RU" sz="10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 smtClean="0">
                          <a:latin typeface="Century Gothic" panose="020B0502020202020204" pitchFamily="34" charset="0"/>
                        </a:rPr>
                        <a:t>-</a:t>
                      </a:r>
                      <a:endParaRPr lang="ru-RU" sz="10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9" name="Прямая соединительная линия 8"/>
          <p:cNvCxnSpPr/>
          <p:nvPr/>
        </p:nvCxnSpPr>
        <p:spPr>
          <a:xfrm flipV="1">
            <a:off x="1540934" y="809756"/>
            <a:ext cx="7475361" cy="28726"/>
          </a:xfrm>
          <a:prstGeom prst="line">
            <a:avLst/>
          </a:prstGeom>
          <a:ln w="25400" cmpd="sng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302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5324395" y="3652651"/>
            <a:ext cx="911931" cy="892359"/>
          </a:xfrm>
          <a:prstGeom prst="ellipse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7459206" y="3604410"/>
            <a:ext cx="895383" cy="941106"/>
          </a:xfrm>
          <a:prstGeom prst="ellipse">
            <a:avLst/>
          </a:prstGeom>
          <a:solidFill>
            <a:srgbClr val="FF5D5D"/>
          </a:solidFill>
          <a:ln>
            <a:solidFill>
              <a:srgbClr val="FF5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642729" y="3598267"/>
            <a:ext cx="992480" cy="1026495"/>
          </a:xfrm>
          <a:prstGeom prst="ellipse">
            <a:avLst/>
          </a:prstGeom>
          <a:solidFill>
            <a:srgbClr val="92D050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B577D-5E6F-4DD3-AAEC-4315FAFB0E71}" type="slidenum">
              <a:rPr lang="ru-RU" smtClean="0"/>
              <a:t>8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42382" y="-12333"/>
            <a:ext cx="71060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Century Gothic" panose="020B0502020202020204" pitchFamily="34" charset="0"/>
              </a:rPr>
              <a:t>Обеспечение условий для развития конкуренции в отрасли. </a:t>
            </a:r>
          </a:p>
          <a:p>
            <a:pPr algn="just"/>
            <a:r>
              <a:rPr lang="ru-RU" sz="1600" dirty="0" smtClean="0">
                <a:latin typeface="Century Gothic" panose="020B0502020202020204" pitchFamily="34" charset="0"/>
              </a:rPr>
              <a:t>Нормативы минимальной обеспеченности населения площадью торговых объектов, дифференциация обеспеченности по форматам торговли, количеству объектов по специализации.</a:t>
            </a:r>
            <a:endParaRPr lang="ru-RU" sz="1600" dirty="0">
              <a:latin typeface="Century Gothic" panose="020B0502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9228" y="1426544"/>
            <a:ext cx="9082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1. Цель:</a:t>
            </a:r>
            <a:endParaRPr lang="ru-RU" sz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07331" y="1317669"/>
            <a:ext cx="25039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latin typeface="Century Gothic" panose="020B0502020202020204" pitchFamily="34" charset="0"/>
              </a:rPr>
              <a:t>Создание </a:t>
            </a:r>
            <a:r>
              <a:rPr lang="ru-RU" sz="1200" dirty="0">
                <a:latin typeface="Century Gothic" panose="020B0502020202020204" pitchFamily="34" charset="0"/>
              </a:rPr>
              <a:t>условий для развития инфраструктуры торговли </a:t>
            </a:r>
            <a:r>
              <a:rPr lang="ru-RU" sz="1200" dirty="0" smtClean="0">
                <a:latin typeface="Century Gothic" panose="020B0502020202020204" pitchFamily="34" charset="0"/>
              </a:rPr>
              <a:t>на территории Сахалинской области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07905" y="1379281"/>
            <a:ext cx="12757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2. Правовое обеспечение:</a:t>
            </a:r>
            <a:endParaRPr lang="ru-RU" sz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32040" y="1220998"/>
            <a:ext cx="411299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Century Gothic" panose="020B0502020202020204" pitchFamily="34" charset="0"/>
              </a:rPr>
              <a:t>- Стратегии </a:t>
            </a:r>
            <a:r>
              <a:rPr lang="ru-RU" sz="1200" dirty="0">
                <a:latin typeface="Century Gothic" panose="020B0502020202020204" pitchFamily="34" charset="0"/>
              </a:rPr>
              <a:t>развития торговли в Российской Федерации на 2015 - 2016 годы и период до 2020 </a:t>
            </a:r>
            <a:r>
              <a:rPr lang="ru-RU" sz="1200" dirty="0" smtClean="0">
                <a:latin typeface="Century Gothic" panose="020B0502020202020204" pitchFamily="34" charset="0"/>
              </a:rPr>
              <a:t>года;</a:t>
            </a:r>
          </a:p>
          <a:p>
            <a:r>
              <a:rPr lang="ru-RU" sz="1200" dirty="0" smtClean="0">
                <a:latin typeface="Century Gothic" panose="020B0502020202020204" pitchFamily="34" charset="0"/>
              </a:rPr>
              <a:t>- Постановление </a:t>
            </a:r>
            <a:r>
              <a:rPr lang="ru-RU" sz="1200" dirty="0">
                <a:latin typeface="Century Gothic" panose="020B0502020202020204" pitchFamily="34" charset="0"/>
              </a:rPr>
              <a:t>Правительства Российской Федерации от 09.04.2016 № </a:t>
            </a:r>
            <a:r>
              <a:rPr lang="ru-RU" sz="1200" dirty="0" smtClean="0">
                <a:latin typeface="Century Gothic" panose="020B0502020202020204" pitchFamily="34" charset="0"/>
              </a:rPr>
              <a:t>291;</a:t>
            </a:r>
          </a:p>
          <a:p>
            <a:pPr marL="171450" indent="-171450">
              <a:buFontTx/>
              <a:buChar char="-"/>
            </a:pPr>
            <a:r>
              <a:rPr lang="ru-RU" sz="1200" dirty="0" smtClean="0">
                <a:latin typeface="Century Gothic" panose="020B0502020202020204" pitchFamily="34" charset="0"/>
              </a:rPr>
              <a:t>Федеральный </a:t>
            </a:r>
            <a:r>
              <a:rPr lang="ru-RU" sz="1200" dirty="0">
                <a:latin typeface="Century Gothic" panose="020B0502020202020204" pitchFamily="34" charset="0"/>
              </a:rPr>
              <a:t>закон </a:t>
            </a:r>
            <a:r>
              <a:rPr lang="ru-RU" sz="1200" dirty="0" smtClean="0">
                <a:latin typeface="Century Gothic" panose="020B0502020202020204" pitchFamily="34" charset="0"/>
              </a:rPr>
              <a:t>Российской Федерации </a:t>
            </a:r>
          </a:p>
          <a:p>
            <a:pPr marL="171450" indent="-171450">
              <a:buFontTx/>
              <a:buChar char="-"/>
            </a:pPr>
            <a:r>
              <a:rPr lang="ru-RU" sz="1200" dirty="0" smtClean="0">
                <a:latin typeface="Century Gothic" panose="020B0502020202020204" pitchFamily="34" charset="0"/>
              </a:rPr>
              <a:t>от </a:t>
            </a:r>
            <a:r>
              <a:rPr lang="ru-RU" sz="1200" dirty="0">
                <a:latin typeface="Century Gothic" panose="020B0502020202020204" pitchFamily="34" charset="0"/>
              </a:rPr>
              <a:t>28.12.2009 N 381-ФЗ</a:t>
            </a:r>
          </a:p>
          <a:p>
            <a:endParaRPr lang="ru-RU" sz="1400" dirty="0">
              <a:latin typeface="Century Gothic" panose="020B0502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5379" y="2667566"/>
            <a:ext cx="217415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100" dirty="0" smtClean="0"/>
              <a:t>1</a:t>
            </a:r>
            <a:r>
              <a:rPr lang="ru-RU" sz="900" dirty="0" smtClean="0"/>
              <a:t>. </a:t>
            </a:r>
            <a:r>
              <a:rPr lang="ru-RU" sz="900" dirty="0" smtClean="0">
                <a:latin typeface="Century Gothic" panose="020B0502020202020204" pitchFamily="34" charset="0"/>
              </a:rPr>
              <a:t>Норматив обеспеченности населения торговыми павильонами и киосками по продаже продтоваров и с/х продукции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52" name="Пирог 51"/>
          <p:cNvSpPr/>
          <p:nvPr/>
        </p:nvSpPr>
        <p:spPr>
          <a:xfrm rot="2403663">
            <a:off x="613052" y="3587291"/>
            <a:ext cx="1053293" cy="1063022"/>
          </a:xfrm>
          <a:prstGeom prst="pie">
            <a:avLst/>
          </a:prstGeom>
          <a:solidFill>
            <a:srgbClr val="FF5D5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63" name="Таблица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446644"/>
              </p:ext>
            </p:extLst>
          </p:nvPr>
        </p:nvGraphicFramePr>
        <p:xfrm>
          <a:off x="206282" y="4739856"/>
          <a:ext cx="2092343" cy="80853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092343"/>
              </a:tblGrid>
              <a:tr h="252273">
                <a:tc>
                  <a:txBody>
                    <a:bodyPr/>
                    <a:lstStyle/>
                    <a:p>
                      <a:r>
                        <a:rPr lang="ru-RU" sz="800" b="0" dirty="0" smtClean="0">
                          <a:latin typeface="Century Gothic" panose="020B0502020202020204" pitchFamily="34" charset="0"/>
                        </a:rPr>
                        <a:t>Нормативный показатель – 422 ед.</a:t>
                      </a:r>
                      <a:endParaRPr lang="ru-RU" sz="8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16322">
                <a:tc>
                  <a:txBody>
                    <a:bodyPr/>
                    <a:lstStyle/>
                    <a:p>
                      <a:r>
                        <a:rPr lang="ru-RU" sz="800" b="0" dirty="0" smtClean="0">
                          <a:latin typeface="Century Gothic" panose="020B0502020202020204" pitchFamily="34" charset="0"/>
                        </a:rPr>
                        <a:t>Фактическое</a:t>
                      </a:r>
                      <a:r>
                        <a:rPr lang="ru-RU" sz="800" b="0" baseline="0" dirty="0" smtClean="0">
                          <a:latin typeface="Century Gothic" panose="020B0502020202020204" pitchFamily="34" charset="0"/>
                        </a:rPr>
                        <a:t> кол-во – 464 ед.</a:t>
                      </a:r>
                      <a:endParaRPr lang="ru-RU" sz="8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339936">
                <a:tc>
                  <a:txBody>
                    <a:bodyPr/>
                    <a:lstStyle/>
                    <a:p>
                      <a:r>
                        <a:rPr lang="ru-RU" sz="800" b="0" dirty="0" smtClean="0">
                          <a:latin typeface="Century Gothic" panose="020B0502020202020204" pitchFamily="34" charset="0"/>
                        </a:rPr>
                        <a:t>Не обеспечен</a:t>
                      </a:r>
                      <a:r>
                        <a:rPr lang="ru-RU" sz="800" b="0" baseline="0" dirty="0" smtClean="0">
                          <a:latin typeface="Century Gothic" panose="020B0502020202020204" pitchFamily="34" charset="0"/>
                        </a:rPr>
                        <a:t> норматив в 12 МО или 66,7% </a:t>
                      </a:r>
                      <a:endParaRPr lang="ru-RU" sz="8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4" name="Прямоугольник 63"/>
          <p:cNvSpPr/>
          <p:nvPr/>
        </p:nvSpPr>
        <p:spPr>
          <a:xfrm>
            <a:off x="2015129" y="5797815"/>
            <a:ext cx="382367" cy="137612"/>
          </a:xfrm>
          <a:prstGeom prst="rect">
            <a:avLst/>
          </a:prstGeom>
          <a:solidFill>
            <a:srgbClr val="FF0000"/>
          </a:solidFill>
          <a:ln>
            <a:solidFill>
              <a:srgbClr val="FF5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4847503" y="5797816"/>
            <a:ext cx="372570" cy="137612"/>
          </a:xfrm>
          <a:prstGeom prst="rect">
            <a:avLst/>
          </a:prstGeom>
          <a:solidFill>
            <a:srgbClr val="92D050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TextBox 65"/>
          <p:cNvSpPr txBox="1"/>
          <p:nvPr/>
        </p:nvSpPr>
        <p:spPr>
          <a:xfrm>
            <a:off x="2459286" y="5747236"/>
            <a:ext cx="12241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Century Gothic" panose="020B0502020202020204" pitchFamily="34" charset="0"/>
              </a:rPr>
              <a:t>Не выполнено</a:t>
            </a:r>
            <a:endParaRPr lang="ru-RU" sz="1000" dirty="0">
              <a:latin typeface="Century Gothic" panose="020B0502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101180" y="5749448"/>
            <a:ext cx="11958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Century Gothic" panose="020B0502020202020204" pitchFamily="34" charset="0"/>
              </a:rPr>
              <a:t>Выполнено</a:t>
            </a:r>
            <a:endParaRPr lang="ru-RU" sz="1000" dirty="0">
              <a:latin typeface="Century Gothic" panose="020B0502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414618" y="2663967"/>
            <a:ext cx="224661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 smtClean="0">
                <a:latin typeface="Century Gothic" panose="020B0502020202020204" pitchFamily="34" charset="0"/>
              </a:rPr>
              <a:t>2. Норматив </a:t>
            </a:r>
            <a:r>
              <a:rPr lang="ru-RU" sz="900" dirty="0">
                <a:latin typeface="Century Gothic" panose="020B0502020202020204" pitchFamily="34" charset="0"/>
              </a:rPr>
              <a:t>обеспеченности населения торговыми павильонами и киосками по продаже </a:t>
            </a:r>
            <a:r>
              <a:rPr lang="ru-RU" sz="900" dirty="0" smtClean="0">
                <a:latin typeface="Century Gothic" panose="020B0502020202020204" pitchFamily="34" charset="0"/>
              </a:rPr>
              <a:t>продукции общественного питания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70" name="Овал 69"/>
          <p:cNvSpPr/>
          <p:nvPr/>
        </p:nvSpPr>
        <p:spPr>
          <a:xfrm rot="8755762">
            <a:off x="3040325" y="3600347"/>
            <a:ext cx="923110" cy="945275"/>
          </a:xfrm>
          <a:prstGeom prst="ellipse">
            <a:avLst/>
          </a:prstGeom>
          <a:solidFill>
            <a:srgbClr val="FF5D5D"/>
          </a:solidFill>
          <a:ln>
            <a:solidFill>
              <a:srgbClr val="FF5D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ирог 68"/>
          <p:cNvSpPr/>
          <p:nvPr/>
        </p:nvSpPr>
        <p:spPr>
          <a:xfrm rot="2352805">
            <a:off x="2969479" y="3553890"/>
            <a:ext cx="1036749" cy="1038187"/>
          </a:xfrm>
          <a:prstGeom prst="pi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71" name="Таблица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454070"/>
              </p:ext>
            </p:extLst>
          </p:nvPr>
        </p:nvGraphicFramePr>
        <p:xfrm>
          <a:off x="2516033" y="4737329"/>
          <a:ext cx="2076021" cy="79857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076021"/>
              </a:tblGrid>
              <a:tr h="236374">
                <a:tc>
                  <a:txBody>
                    <a:bodyPr/>
                    <a:lstStyle/>
                    <a:p>
                      <a:r>
                        <a:rPr lang="ru-RU" sz="800" b="0" dirty="0" smtClean="0">
                          <a:latin typeface="Century Gothic" panose="020B0502020202020204" pitchFamily="34" charset="0"/>
                        </a:rPr>
                        <a:t>Нормативный показатель – 45 ед.</a:t>
                      </a:r>
                      <a:endParaRPr lang="ru-RU" sz="8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12447">
                <a:tc>
                  <a:txBody>
                    <a:bodyPr/>
                    <a:lstStyle/>
                    <a:p>
                      <a:r>
                        <a:rPr lang="ru-RU" sz="800" b="0" dirty="0" smtClean="0">
                          <a:latin typeface="Century Gothic" panose="020B0502020202020204" pitchFamily="34" charset="0"/>
                        </a:rPr>
                        <a:t>Фактическое</a:t>
                      </a:r>
                      <a:r>
                        <a:rPr lang="ru-RU" sz="800" b="0" baseline="0" dirty="0" smtClean="0">
                          <a:latin typeface="Century Gothic" panose="020B0502020202020204" pitchFamily="34" charset="0"/>
                        </a:rPr>
                        <a:t> кол-во – 50 ед.</a:t>
                      </a:r>
                      <a:endParaRPr lang="ru-RU" sz="8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348839">
                <a:tc>
                  <a:txBody>
                    <a:bodyPr/>
                    <a:lstStyle/>
                    <a:p>
                      <a:r>
                        <a:rPr lang="ru-RU" sz="800" b="0" dirty="0" smtClean="0">
                          <a:latin typeface="Century Gothic" panose="020B0502020202020204" pitchFamily="34" charset="0"/>
                        </a:rPr>
                        <a:t>Не обеспечен</a:t>
                      </a:r>
                      <a:r>
                        <a:rPr lang="ru-RU" sz="800" b="0" baseline="0" dirty="0" smtClean="0">
                          <a:latin typeface="Century Gothic" panose="020B0502020202020204" pitchFamily="34" charset="0"/>
                        </a:rPr>
                        <a:t> норматив в 4 МО или 22,2% </a:t>
                      </a:r>
                      <a:endParaRPr lang="ru-RU" sz="8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4" name="TextBox 73"/>
          <p:cNvSpPr txBox="1"/>
          <p:nvPr/>
        </p:nvSpPr>
        <p:spPr>
          <a:xfrm>
            <a:off x="4661233" y="2648705"/>
            <a:ext cx="220034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 smtClean="0">
                <a:latin typeface="Century Gothic" panose="020B0502020202020204" pitchFamily="34" charset="0"/>
              </a:rPr>
              <a:t>3. Норматив минимальной обеспеченности населения торговыми павильонами и киосками по продаже печатной продукции на 10 </a:t>
            </a:r>
            <a:r>
              <a:rPr lang="ru-RU" sz="900" dirty="0" err="1" smtClean="0">
                <a:latin typeface="Century Gothic" panose="020B0502020202020204" pitchFamily="34" charset="0"/>
              </a:rPr>
              <a:t>тыс.чел</a:t>
            </a:r>
            <a:r>
              <a:rPr lang="ru-RU" sz="900" dirty="0" smtClean="0">
                <a:latin typeface="Century Gothic" panose="020B0502020202020204" pitchFamily="34" charset="0"/>
              </a:rPr>
              <a:t>.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graphicFrame>
        <p:nvGraphicFramePr>
          <p:cNvPr id="75" name="Таблица 7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946078"/>
              </p:ext>
            </p:extLst>
          </p:nvPr>
        </p:nvGraphicFramePr>
        <p:xfrm>
          <a:off x="4787937" y="4726468"/>
          <a:ext cx="2071007" cy="80943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071007"/>
              </a:tblGrid>
              <a:tr h="258130">
                <a:tc>
                  <a:txBody>
                    <a:bodyPr/>
                    <a:lstStyle/>
                    <a:p>
                      <a:r>
                        <a:rPr lang="ru-RU" sz="800" b="0" dirty="0" smtClean="0">
                          <a:latin typeface="Century Gothic" panose="020B0502020202020204" pitchFamily="34" charset="0"/>
                        </a:rPr>
                        <a:t>Нормативный показатель – 80 ед.</a:t>
                      </a:r>
                      <a:endParaRPr lang="ru-RU" sz="8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16024">
                <a:tc>
                  <a:txBody>
                    <a:bodyPr/>
                    <a:lstStyle/>
                    <a:p>
                      <a:r>
                        <a:rPr lang="ru-RU" sz="800" b="0" dirty="0" smtClean="0">
                          <a:latin typeface="Century Gothic" panose="020B0502020202020204" pitchFamily="34" charset="0"/>
                        </a:rPr>
                        <a:t>Фактическое</a:t>
                      </a:r>
                      <a:r>
                        <a:rPr lang="ru-RU" sz="800" b="0" baseline="0" dirty="0" smtClean="0">
                          <a:latin typeface="Century Gothic" panose="020B0502020202020204" pitchFamily="34" charset="0"/>
                        </a:rPr>
                        <a:t> кол-во – 47 ед.</a:t>
                      </a:r>
                      <a:endParaRPr lang="ru-RU" sz="8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309922">
                <a:tc>
                  <a:txBody>
                    <a:bodyPr/>
                    <a:lstStyle/>
                    <a:p>
                      <a:r>
                        <a:rPr lang="ru-RU" sz="800" b="0" dirty="0" smtClean="0">
                          <a:latin typeface="Century Gothic" panose="020B0502020202020204" pitchFamily="34" charset="0"/>
                        </a:rPr>
                        <a:t>Не обеспечен</a:t>
                      </a:r>
                      <a:r>
                        <a:rPr lang="ru-RU" sz="800" b="0" baseline="0" dirty="0" smtClean="0">
                          <a:latin typeface="Century Gothic" panose="020B0502020202020204" pitchFamily="34" charset="0"/>
                        </a:rPr>
                        <a:t> норматив в 14 МО или 77,8% </a:t>
                      </a:r>
                      <a:endParaRPr lang="ru-RU" sz="8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6" name="TextBox 75"/>
          <p:cNvSpPr txBox="1"/>
          <p:nvPr/>
        </p:nvSpPr>
        <p:spPr>
          <a:xfrm>
            <a:off x="6962341" y="2615464"/>
            <a:ext cx="1944821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900" dirty="0" smtClean="0">
                <a:latin typeface="Century Gothic" panose="020B0502020202020204" pitchFamily="34" charset="0"/>
              </a:rPr>
              <a:t>4. Норматив минимальной обеспеченности населения торговыми местами на розничных рынках и ярмарках, мест на 1000 чел.</a:t>
            </a:r>
            <a:endParaRPr lang="ru-RU" sz="900" dirty="0">
              <a:latin typeface="Century Gothic" panose="020B0502020202020204" pitchFamily="34" charset="0"/>
            </a:endParaRPr>
          </a:p>
        </p:txBody>
      </p:sp>
      <p:sp>
        <p:nvSpPr>
          <p:cNvPr id="77" name="Пирог 76"/>
          <p:cNvSpPr/>
          <p:nvPr/>
        </p:nvSpPr>
        <p:spPr>
          <a:xfrm rot="2419386">
            <a:off x="7384052" y="3581167"/>
            <a:ext cx="1024351" cy="1035329"/>
          </a:xfrm>
          <a:prstGeom prst="pi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79" name="Таблица 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961661"/>
              </p:ext>
            </p:extLst>
          </p:nvPr>
        </p:nvGraphicFramePr>
        <p:xfrm>
          <a:off x="6994372" y="4741201"/>
          <a:ext cx="1985882" cy="80193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985882"/>
              </a:tblGrid>
              <a:tr h="229728">
                <a:tc>
                  <a:txBody>
                    <a:bodyPr/>
                    <a:lstStyle/>
                    <a:p>
                      <a:r>
                        <a:rPr lang="ru-RU" sz="800" b="0" dirty="0" smtClean="0">
                          <a:latin typeface="Century Gothic" panose="020B0502020202020204" pitchFamily="34" charset="0"/>
                        </a:rPr>
                        <a:t>Нормативный показатель – 533 ед.</a:t>
                      </a:r>
                      <a:endParaRPr lang="ru-RU" sz="8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225588">
                <a:tc>
                  <a:txBody>
                    <a:bodyPr/>
                    <a:lstStyle/>
                    <a:p>
                      <a:r>
                        <a:rPr lang="ru-RU" sz="800" b="0" dirty="0" smtClean="0">
                          <a:latin typeface="Century Gothic" panose="020B0502020202020204" pitchFamily="34" charset="0"/>
                        </a:rPr>
                        <a:t>Фактическое</a:t>
                      </a:r>
                      <a:r>
                        <a:rPr lang="ru-RU" sz="800" b="0" baseline="0" dirty="0" smtClean="0">
                          <a:latin typeface="Century Gothic" panose="020B0502020202020204" pitchFamily="34" charset="0"/>
                        </a:rPr>
                        <a:t> кол-во – 889 ед.</a:t>
                      </a:r>
                      <a:endParaRPr lang="ru-RU" sz="8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  <a:tr h="346618">
                <a:tc>
                  <a:txBody>
                    <a:bodyPr/>
                    <a:lstStyle/>
                    <a:p>
                      <a:r>
                        <a:rPr lang="ru-RU" sz="800" b="0" dirty="0" smtClean="0">
                          <a:latin typeface="Century Gothic" panose="020B0502020202020204" pitchFamily="34" charset="0"/>
                        </a:rPr>
                        <a:t>Не обеспечен</a:t>
                      </a:r>
                      <a:r>
                        <a:rPr lang="ru-RU" sz="800" b="0" baseline="0" dirty="0" smtClean="0">
                          <a:latin typeface="Century Gothic" panose="020B0502020202020204" pitchFamily="34" charset="0"/>
                        </a:rPr>
                        <a:t> норматив в 4 МО или 22,2% </a:t>
                      </a:r>
                      <a:endParaRPr lang="ru-RU" sz="800" b="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0" name="Рисунок 7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3" y="18688"/>
            <a:ext cx="1201273" cy="853937"/>
          </a:xfrm>
          <a:prstGeom prst="rect">
            <a:avLst/>
          </a:prstGeom>
        </p:spPr>
      </p:pic>
      <p:pic>
        <p:nvPicPr>
          <p:cNvPr id="8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047" y="18688"/>
            <a:ext cx="591145" cy="51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309228" y="2615464"/>
            <a:ext cx="856565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924527" y="1282360"/>
            <a:ext cx="0" cy="8999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196135" y="1317669"/>
            <a:ext cx="10652" cy="86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426486" y="1064886"/>
            <a:ext cx="7480676" cy="0"/>
          </a:xfrm>
          <a:prstGeom prst="line">
            <a:avLst/>
          </a:prstGeom>
          <a:ln w="25400" cmpd="sng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ирог 13"/>
          <p:cNvSpPr/>
          <p:nvPr/>
        </p:nvSpPr>
        <p:spPr>
          <a:xfrm rot="2367743">
            <a:off x="5219226" y="3561202"/>
            <a:ext cx="1027104" cy="1054227"/>
          </a:xfrm>
          <a:prstGeom prst="pie">
            <a:avLst/>
          </a:prstGeom>
          <a:solidFill>
            <a:srgbClr val="FF5D5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81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506" y="-28763"/>
            <a:ext cx="6574424" cy="970058"/>
          </a:xfrm>
        </p:spPr>
        <p:txBody>
          <a:bodyPr>
            <a:normAutofit/>
          </a:bodyPr>
          <a:lstStyle/>
          <a:p>
            <a:pPr algn="just"/>
            <a:r>
              <a:rPr lang="ru-RU" sz="1800" dirty="0">
                <a:latin typeface="Century Gothic" panose="020B0502020202020204" pitchFamily="34" charset="0"/>
              </a:rPr>
              <a:t>Обеспечение условий для развития конкуренции в отрасли. </a:t>
            </a:r>
            <a:r>
              <a:rPr lang="ru-RU" sz="18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Мобильная торговля.</a:t>
            </a:r>
            <a:endParaRPr lang="ru-RU" sz="18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0" y="0"/>
            <a:ext cx="8985930" cy="939809"/>
            <a:chOff x="88008" y="211913"/>
            <a:chExt cx="8934416" cy="994386"/>
          </a:xfrm>
        </p:grpSpPr>
        <p:pic>
          <p:nvPicPr>
            <p:cNvPr id="5" name="Picture 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008" y="211914"/>
              <a:ext cx="1191152" cy="994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Прямая соединительная линия 7"/>
            <p:cNvCxnSpPr/>
            <p:nvPr/>
          </p:nvCxnSpPr>
          <p:spPr bwMode="auto">
            <a:xfrm>
              <a:off x="1583399" y="1142441"/>
              <a:ext cx="7439025" cy="0"/>
            </a:xfrm>
            <a:prstGeom prst="line">
              <a:avLst/>
            </a:prstGeom>
            <a:ln w="25400">
              <a:solidFill>
                <a:srgbClr val="00438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2968" y="211913"/>
              <a:ext cx="864142" cy="615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16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3454244"/>
              </p:ext>
            </p:extLst>
          </p:nvPr>
        </p:nvGraphicFramePr>
        <p:xfrm>
          <a:off x="465112" y="1365636"/>
          <a:ext cx="3220160" cy="2129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9385540"/>
              </p:ext>
            </p:extLst>
          </p:nvPr>
        </p:nvGraphicFramePr>
        <p:xfrm>
          <a:off x="369926" y="4120024"/>
          <a:ext cx="4104086" cy="2288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:p14="http://schemas.microsoft.com/office/powerpoint/2010/main" val="3302291175"/>
              </p:ext>
            </p:extLst>
          </p:nvPr>
        </p:nvGraphicFramePr>
        <p:xfrm>
          <a:off x="249810" y="3972017"/>
          <a:ext cx="3890142" cy="23240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96742" y="3459518"/>
            <a:ext cx="3499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Количество мобильных торговых объектов, единиц (накопительная) </a:t>
            </a:r>
            <a:endParaRPr lang="ru-RU" sz="12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Кольцо 9"/>
          <p:cNvSpPr/>
          <p:nvPr/>
        </p:nvSpPr>
        <p:spPr>
          <a:xfrm>
            <a:off x="971600" y="1419957"/>
            <a:ext cx="1872208" cy="1735619"/>
          </a:xfrm>
          <a:prstGeom prst="donu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71600" y="3206411"/>
            <a:ext cx="218683" cy="1209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164724" y="3191040"/>
            <a:ext cx="220491" cy="10950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164748" y="3131363"/>
            <a:ext cx="5453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План</a:t>
            </a:r>
            <a:endParaRPr lang="ru-RU" sz="11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94936" y="3115958"/>
            <a:ext cx="5760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dirty="0" smtClean="0">
                <a:latin typeface="Century Gothic" panose="020B0502020202020204" pitchFamily="34" charset="0"/>
                <a:cs typeface="Arial" panose="020B0604020202020204" pitchFamily="34" charset="0"/>
              </a:rPr>
              <a:t>Факт</a:t>
            </a:r>
            <a:endParaRPr lang="ru-RU" sz="1100" dirty="0"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851151"/>
              </p:ext>
            </p:extLst>
          </p:nvPr>
        </p:nvGraphicFramePr>
        <p:xfrm>
          <a:off x="4550333" y="941299"/>
          <a:ext cx="4186810" cy="54238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08156"/>
                <a:gridCol w="1038870"/>
                <a:gridCol w="1039784"/>
              </a:tblGrid>
              <a:tr h="268663">
                <a:tc rowSpan="2">
                  <a:txBody>
                    <a:bodyPr/>
                    <a:lstStyle/>
                    <a:p>
                      <a:pPr algn="ctr"/>
                      <a:endParaRPr lang="ru-RU" sz="1000" dirty="0" smtClean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Городские округа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2020 год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9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641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План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Факт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0638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А-Сахалинский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62C4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ru-RU" sz="1100" b="1" dirty="0">
                        <a:solidFill>
                          <a:srgbClr val="62C4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638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Томаринский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62C4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ru-RU" sz="1100" b="1" dirty="0">
                        <a:solidFill>
                          <a:srgbClr val="62C4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63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000" kern="1200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Arial" panose="020B0604020202020204" pitchFamily="34" charset="0"/>
                        </a:rPr>
                        <a:t>Анивский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Arial" panose="020B0604020202020204" pitchFamily="34" charset="0"/>
                        </a:rPr>
                        <a:t>7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b="1" kern="1200" dirty="0" smtClean="0">
                          <a:solidFill>
                            <a:srgbClr val="62C400"/>
                          </a:solidFill>
                          <a:latin typeface="Century Gothic" panose="020B0502020202020204" pitchFamily="34" charset="0"/>
                          <a:ea typeface="+mn-ea"/>
                          <a:cs typeface="Arial" panose="020B0604020202020204" pitchFamily="34" charset="0"/>
                        </a:rPr>
                        <a:t>10</a:t>
                      </a:r>
                      <a:endParaRPr lang="ru-RU" sz="1100" b="1" kern="1200" dirty="0">
                        <a:solidFill>
                          <a:srgbClr val="62C400"/>
                        </a:solidFill>
                        <a:latin typeface="Century Gothic" panose="020B0502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638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Невельский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62C4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ru-RU" sz="1100" b="1" dirty="0">
                        <a:solidFill>
                          <a:srgbClr val="62C4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63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Arial" panose="020B0604020202020204" pitchFamily="34" charset="0"/>
                        </a:rPr>
                        <a:t>Холмский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Arial" panose="020B0604020202020204" pitchFamily="34" charset="0"/>
                        </a:rPr>
                        <a:t>9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b="1" kern="1200" dirty="0" smtClean="0">
                          <a:solidFill>
                            <a:srgbClr val="62C400"/>
                          </a:solidFill>
                          <a:latin typeface="Century Gothic" panose="020B0502020202020204" pitchFamily="34" charset="0"/>
                          <a:ea typeface="+mn-ea"/>
                          <a:cs typeface="Arial" panose="020B0604020202020204" pitchFamily="34" charset="0"/>
                        </a:rPr>
                        <a:t>10</a:t>
                      </a:r>
                      <a:endParaRPr lang="ru-RU" sz="1100" b="1" kern="1200" dirty="0">
                        <a:solidFill>
                          <a:srgbClr val="62C400"/>
                        </a:solidFill>
                        <a:latin typeface="Century Gothic" panose="020B0502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638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Смирныховский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0 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 smtClean="0">
                          <a:solidFill>
                            <a:srgbClr val="62C4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ru-RU" sz="1100" b="1" dirty="0">
                        <a:solidFill>
                          <a:srgbClr val="62C4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41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Ногликский</a:t>
                      </a:r>
                      <a:endParaRPr lang="ru-RU" sz="1000" dirty="0" smtClean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0 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96894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Макаровский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0 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0 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4129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Углегорский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 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 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4129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Охинский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 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 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4129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Южно-Курильский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 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 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4129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Поронайский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 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 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4129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Тымовский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 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 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4129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Курильский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 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 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9095">
                <a:tc>
                  <a:txBody>
                    <a:bodyPr/>
                    <a:lstStyle/>
                    <a:p>
                      <a:r>
                        <a:rPr lang="ru-RU" sz="1000" dirty="0" err="1" smtClean="0">
                          <a:latin typeface="Century Gothic" panose="020B0502020202020204" pitchFamily="34" charset="0"/>
                        </a:rPr>
                        <a:t>Корсаковский</a:t>
                      </a:r>
                      <a:endParaRPr lang="ru-RU" sz="10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</a:rPr>
                        <a:t>5 </a:t>
                      </a:r>
                      <a:endParaRPr lang="ru-RU" sz="10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</a:rPr>
                        <a:t>5 </a:t>
                      </a:r>
                      <a:endParaRPr lang="ru-RU" sz="1100" dirty="0">
                        <a:latin typeface="Century Gothic" panose="020B0502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412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000" kern="1200" dirty="0" err="1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Arial" panose="020B0604020202020204" pitchFamily="34" charset="0"/>
                        </a:rPr>
                        <a:t>Долинский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Arial" panose="020B0604020202020204" pitchFamily="34" charset="0"/>
                        </a:rPr>
                        <a:t>6</a:t>
                      </a:r>
                      <a:endParaRPr lang="ru-RU" sz="11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412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Arial" panose="020B0604020202020204" pitchFamily="34" charset="0"/>
                        </a:rPr>
                        <a:t>Южно-Сахалинск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000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Arial" panose="020B0604020202020204" pitchFamily="34" charset="0"/>
                        </a:rPr>
                        <a:t>47</a:t>
                      </a:r>
                      <a:endParaRPr lang="ru-RU" sz="10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ea typeface="+mn-ea"/>
                          <a:cs typeface="Arial" panose="020B0604020202020204" pitchFamily="34" charset="0"/>
                        </a:rPr>
                        <a:t>47</a:t>
                      </a:r>
                      <a:endParaRPr lang="ru-RU" sz="1100" kern="120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64129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С-Курильский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0 </a:t>
                      </a:r>
                      <a:endParaRPr lang="ru-RU" sz="10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0 </a:t>
                      </a:r>
                      <a:endParaRPr lang="ru-RU" sz="1100" dirty="0"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8737143" y="6525344"/>
            <a:ext cx="24878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00" dirty="0">
                <a:latin typeface="Century Gothic" panose="020B0502020202020204" pitchFamily="34" charset="0"/>
              </a:rPr>
              <a:t>9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507968" y="1478311"/>
            <a:ext cx="848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entury Gothic" panose="020B0502020202020204" pitchFamily="34" charset="0"/>
              </a:rPr>
              <a:t>107</a:t>
            </a:r>
            <a:endParaRPr lang="ru-RU" sz="20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547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" grpId="0">
        <p:bldSub>
          <a:bldChart bld="category"/>
        </p:bldSub>
      </p:bldGraphic>
      <p:bldGraphic spid="18" grpId="0">
        <p:bldSub>
          <a:bldChart bld="category"/>
        </p:bldSub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10093</TotalTime>
  <Words>1673</Words>
  <Application>Microsoft Office PowerPoint</Application>
  <PresentationFormat>Экран (4:3)</PresentationFormat>
  <Paragraphs>580</Paragraphs>
  <Slides>11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Century Gothic</vt:lpstr>
      <vt:lpstr>Times New Roman</vt:lpstr>
      <vt:lpstr>Wingdings</vt:lpstr>
      <vt:lpstr>ヒラギノ角ゴ Pro W3</vt:lpstr>
      <vt:lpstr>Тема Office</vt:lpstr>
      <vt:lpstr>Презентация PowerPoint</vt:lpstr>
      <vt:lpstr>Основные направления Стратегии развития торговли Российской Федерации на период до 2020 года в развитии региональной торговли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Обеспечение условий для развития конкуренции в отрасли. Мобильная торговля.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Кожарина Марина Александровна</dc:creator>
  <cp:lastModifiedBy>Степанова Лина Васильевна</cp:lastModifiedBy>
  <cp:revision>713</cp:revision>
  <cp:lastPrinted>2021-03-02T06:22:26Z</cp:lastPrinted>
  <dcterms:created xsi:type="dcterms:W3CDTF">2016-03-14T06:48:11Z</dcterms:created>
  <dcterms:modified xsi:type="dcterms:W3CDTF">2021-03-02T08:03:48Z</dcterms:modified>
</cp:coreProperties>
</file>