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notesSlides/notesSlide4.xml" ContentType="application/vnd.openxmlformats-officedocument.presentationml.notesSlide+xml"/>
  <Override PartName="/ppt/charts/chart14.xml" ContentType="application/vnd.openxmlformats-officedocument.drawingml.chart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5.xml" ContentType="application/vnd.openxmlformats-officedocument.themeOverrid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theme/themeOverride17.xml" ContentType="application/vnd.openxmlformats-officedocument.themeOverride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18.xml" ContentType="application/vnd.openxmlformats-officedocument.themeOverride+xml"/>
  <Override PartName="/ppt/charts/chart2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21.xml" ContentType="application/vnd.openxmlformats-officedocument.themeOverride+xml"/>
  <Override PartName="/ppt/charts/chart2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22.xml" ContentType="application/vnd.openxmlformats-officedocument.themeOverride+xml"/>
  <Override PartName="/ppt/charts/chart2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23.xml" ContentType="application/vnd.openxmlformats-officedocument.themeOverride+xml"/>
  <Override PartName="/ppt/charts/chart2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2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4" r:id="rId1"/>
    <p:sldMasterId id="2147483672" r:id="rId2"/>
  </p:sldMasterIdLst>
  <p:notesMasterIdLst>
    <p:notesMasterId r:id="rId27"/>
  </p:notesMasterIdLst>
  <p:handoutMasterIdLst>
    <p:handoutMasterId r:id="rId28"/>
  </p:handoutMasterIdLst>
  <p:sldIdLst>
    <p:sldId id="271" r:id="rId3"/>
    <p:sldId id="520" r:id="rId4"/>
    <p:sldId id="489" r:id="rId5"/>
    <p:sldId id="492" r:id="rId6"/>
    <p:sldId id="491" r:id="rId7"/>
    <p:sldId id="494" r:id="rId8"/>
    <p:sldId id="500" r:id="rId9"/>
    <p:sldId id="409" r:id="rId10"/>
    <p:sldId id="521" r:id="rId11"/>
    <p:sldId id="496" r:id="rId12"/>
    <p:sldId id="497" r:id="rId13"/>
    <p:sldId id="519" r:id="rId14"/>
    <p:sldId id="499" r:id="rId15"/>
    <p:sldId id="501" r:id="rId16"/>
    <p:sldId id="502" r:id="rId17"/>
    <p:sldId id="503" r:id="rId18"/>
    <p:sldId id="504" r:id="rId19"/>
    <p:sldId id="495" r:id="rId20"/>
    <p:sldId id="515" r:id="rId21"/>
    <p:sldId id="516" r:id="rId22"/>
    <p:sldId id="517" r:id="rId23"/>
    <p:sldId id="518" r:id="rId24"/>
    <p:sldId id="514" r:id="rId25"/>
    <p:sldId id="523" r:id="rId26"/>
  </p:sldIdLst>
  <p:sldSz cx="9144000" cy="6858000" type="screen4x3"/>
  <p:notesSz cx="6797675" cy="9928225"/>
  <p:embeddedFontLst>
    <p:embeddedFont>
      <p:font typeface="Swift ExtraBoldC" panose="020A0803090405020504" pitchFamily="18" charset="0"/>
      <p:bold r:id="rId29"/>
    </p:embeddedFont>
    <p:embeddedFont>
      <p:font typeface="Tahoma" panose="020B0604030504040204" pitchFamily="34" charset="0"/>
      <p:regular r:id="rId3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86"/>
    <a:srgbClr val="487DE6"/>
    <a:srgbClr val="3C74E4"/>
    <a:srgbClr val="86A9EE"/>
    <a:srgbClr val="C6E7FC"/>
    <a:srgbClr val="DECDF7"/>
    <a:srgbClr val="B087ED"/>
    <a:srgbClr val="9B9BD9"/>
    <a:srgbClr val="1DA2D1"/>
    <a:srgbClr val="1E8C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3469" autoAdjust="0"/>
  </p:normalViewPr>
  <p:slideViewPr>
    <p:cSldViewPr>
      <p:cViewPr varScale="1">
        <p:scale>
          <a:sx n="86" d="100"/>
          <a:sy n="86" d="100"/>
        </p:scale>
        <p:origin x="37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94"/>
    </p:cViewPr>
  </p:sorterViewPr>
  <p:notesViewPr>
    <p:cSldViewPr>
      <p:cViewPr varScale="1">
        <p:scale>
          <a:sx n="82" d="100"/>
          <a:sy n="82" d="100"/>
        </p:scale>
        <p:origin x="39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4.bin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../embeddings/oleObject5.bin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../embeddings/oleObject6.bin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7.bin"/><Relationship Id="rId1" Type="http://schemas.openxmlformats.org/officeDocument/2006/relationships/themeOverride" Target="../theme/themeOverride13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8.bin"/><Relationship Id="rId1" Type="http://schemas.openxmlformats.org/officeDocument/2006/relationships/themeOverride" Target="../theme/themeOverrid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7.xml"/><Relationship Id="rId1" Type="http://schemas.microsoft.com/office/2011/relationships/chartStyle" Target="style7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8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../embeddings/oleObject9.bin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_____Microsoft_Excel12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_____Microsoft_Excel13.xlsx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_____Microsoft_Excel14.xlsx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_____Microsoft_Excel15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_____Microsoft_Excel16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latin typeface="Calibri" panose="020F0502020204030204" pitchFamily="34" charset="0"/>
                <a:cs typeface="Calibri" panose="020F0502020204030204" pitchFamily="34" charset="0"/>
              </a:defRPr>
            </a:pPr>
            <a:r>
              <a:rPr lang="ru-RU" sz="140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Среднемесячный </a:t>
            </a:r>
            <a:r>
              <a:rPr lang="ru-RU" sz="1400" dirty="0" smtClean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товарооборот </a:t>
            </a:r>
            <a:endParaRPr lang="ru-RU" sz="1400" dirty="0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37021251491115748"/>
          <c:y val="1.8594173142498227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7832938459653813E-2"/>
          <c:y val="0.2640755199717682"/>
          <c:w val="0.9859863892385845"/>
          <c:h val="0.48298671186281084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1DA2D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3300"/>
              </a:solidFill>
            </c:spPr>
          </c:dPt>
          <c:dLbls>
            <c:dLbl>
              <c:idx val="0"/>
              <c:layout>
                <c:manualLayout>
                  <c:x val="7.9810677970087677E-3"/>
                  <c:y val="-6.496589360131066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916559149551104E-2"/>
                  <c:y val="-7.116395131547674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491293343724176E-2"/>
                  <c:y val="-6.496589360131066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88874553273471E-2"/>
                  <c:y val="-5.719977608906462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4381208251800084E-2"/>
                  <c:y val="-5.8767835887144654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093841154713454E-2"/>
                  <c:y val="-5.8767835887144654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1916559149551198E-2"/>
                  <c:y val="-6.3397833803230705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0592497021823298E-2"/>
                  <c:y val="-5.2569778172978518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1843169088268187E-2"/>
                  <c:y val="-6.339783380323076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rgbClr val="002D86"/>
                    </a:solidFill>
                    <a:latin typeface="Calibri" panose="020F0502020204030204" pitchFamily="34" charset="0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ДФО!$A$23:$A$31</c:f>
              <c:strCache>
                <c:ptCount val="9"/>
                <c:pt idx="0">
                  <c:v>Сахалинская область</c:v>
                </c:pt>
                <c:pt idx="1">
                  <c:v>Хабаровский край</c:v>
                </c:pt>
                <c:pt idx="2">
                  <c:v>Республика Саха (Якутия)</c:v>
                </c:pt>
                <c:pt idx="3">
                  <c:v>Магаданская область</c:v>
                </c:pt>
                <c:pt idx="4">
                  <c:v>Амурская область</c:v>
                </c:pt>
                <c:pt idx="5">
                  <c:v>Приморский край</c:v>
                </c:pt>
                <c:pt idx="6">
                  <c:v>Камчатский край</c:v>
                </c:pt>
                <c:pt idx="7">
                  <c:v>Чукотский АО</c:v>
                </c:pt>
                <c:pt idx="8">
                  <c:v>Еврейский АО</c:v>
                </c:pt>
              </c:strCache>
            </c:strRef>
          </c:cat>
          <c:val>
            <c:numRef>
              <c:f>ДФО!$B$23:$B$31</c:f>
              <c:numCache>
                <c:formatCode>0</c:formatCode>
                <c:ptCount val="9"/>
                <c:pt idx="0">
                  <c:v>24166.799999999999</c:v>
                </c:pt>
                <c:pt idx="1">
                  <c:v>19153.599999999999</c:v>
                </c:pt>
                <c:pt idx="2">
                  <c:v>18405.900000000001</c:v>
                </c:pt>
                <c:pt idx="3">
                  <c:v>17562.900000000001</c:v>
                </c:pt>
                <c:pt idx="4">
                  <c:v>16817.900000000001</c:v>
                </c:pt>
                <c:pt idx="5">
                  <c:v>16347.4</c:v>
                </c:pt>
                <c:pt idx="6">
                  <c:v>14231.1</c:v>
                </c:pt>
                <c:pt idx="7">
                  <c:v>12072.3</c:v>
                </c:pt>
                <c:pt idx="8">
                  <c:v>11104.9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gapDepth val="0"/>
        <c:shape val="cylinder"/>
        <c:axId val="204189976"/>
        <c:axId val="204185272"/>
        <c:axId val="0"/>
      </c:bar3DChart>
      <c:catAx>
        <c:axId val="204189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04185272"/>
        <c:crosses val="autoZero"/>
        <c:auto val="1"/>
        <c:lblAlgn val="ctr"/>
        <c:lblOffset val="100"/>
        <c:noMultiLvlLbl val="0"/>
      </c:catAx>
      <c:valAx>
        <c:axId val="204185272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04189976"/>
        <c:crosses val="autoZero"/>
        <c:crossBetween val="between"/>
      </c:valAx>
      <c:spPr>
        <a:noFill/>
        <a:ln w="12700">
          <a:noFill/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 b="1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Оборот оптовой торговли в 2016-2017г.</a:t>
            </a:r>
            <a:r>
              <a:rPr lang="ru-RU" b="1" baseline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млрд.рублей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'слайд 14 оптовка'!$B$7</c:f>
              <c:strCache>
                <c:ptCount val="1"/>
                <c:pt idx="0">
                  <c:v>млрд. руб.</c:v>
                </c:pt>
              </c:strCache>
            </c:strRef>
          </c:tx>
          <c:spPr>
            <a:gradFill>
              <a:gsLst>
                <a:gs pos="100000">
                  <a:srgbClr val="487DE6"/>
                </a:gs>
                <a:gs pos="100000">
                  <a:srgbClr val="BBE0E3">
                    <a:lumMod val="30000"/>
                    <a:lumOff val="70000"/>
                  </a:srgb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'слайд 14 оптовка'!$C$6:$D$6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'слайд 14 оптовка'!$C$7:$D$7</c:f>
              <c:numCache>
                <c:formatCode>General</c:formatCode>
                <c:ptCount val="2"/>
                <c:pt idx="0">
                  <c:v>104.5</c:v>
                </c:pt>
                <c:pt idx="1">
                  <c:v>106.1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202750432"/>
        <c:axId val="202749648"/>
      </c:barChart>
      <c:catAx>
        <c:axId val="20275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2749648"/>
        <c:crosses val="autoZero"/>
        <c:auto val="1"/>
        <c:lblAlgn val="ctr"/>
        <c:lblOffset val="100"/>
        <c:noMultiLvlLbl val="0"/>
      </c:catAx>
      <c:valAx>
        <c:axId val="202749648"/>
        <c:scaling>
          <c:orientation val="minMax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0275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Товарные</a:t>
            </a:r>
            <a:r>
              <a:rPr lang="ru-RU" b="1" baseline="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запасы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дней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'слайд 14 оптовка'!$A$18</c:f>
              <c:strCache>
                <c:ptCount val="1"/>
                <c:pt idx="0">
                  <c:v>%</c:v>
                </c:pt>
              </c:strCache>
            </c:strRef>
          </c:tx>
          <c:spPr>
            <a:gradFill>
              <a:gsLst>
                <a:gs pos="100000">
                  <a:srgbClr val="9B9BD9"/>
                </a:gs>
                <a:gs pos="100000">
                  <a:srgbClr val="BBE0E3">
                    <a:lumMod val="30000"/>
                    <a:lumOff val="70000"/>
                  </a:srgbClr>
                </a:gs>
              </a:gsLst>
              <a:lin ang="6000000" scaled="0"/>
            </a:gradFill>
            <a:ln>
              <a:noFill/>
            </a:ln>
            <a:effectLst>
              <a:softEdge rad="635000"/>
            </a:effectLst>
            <a:scene3d>
              <a:camera prst="orthographicFront"/>
              <a:lightRig rig="threePt" dir="t"/>
            </a:scene3d>
            <a:sp3d>
              <a:bevelT prst="coolSlant"/>
            </a:sp3d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rgbClr val="9B9BD9"/>
                  </a:gs>
                  <a:gs pos="100000">
                    <a:srgbClr val="BBE0E3">
                      <a:lumMod val="30000"/>
                      <a:lumOff val="70000"/>
                    </a:srgbClr>
                  </a:gs>
                </a:gsLst>
                <a:lin ang="6000000" scaled="0"/>
              </a:gradFill>
              <a:ln>
                <a:noFill/>
              </a:ln>
              <a:effectLst>
                <a:softEdge rad="635000"/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14 оптовка'!$B$17:$C$17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'слайд 14 оптовка'!$B$18:$C$18</c:f>
              <c:numCache>
                <c:formatCode>General</c:formatCode>
                <c:ptCount val="2"/>
                <c:pt idx="0">
                  <c:v>17</c:v>
                </c:pt>
                <c:pt idx="1">
                  <c:v>18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02749256"/>
        <c:axId val="202755136"/>
      </c:barChart>
      <c:catAx>
        <c:axId val="202749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2755136"/>
        <c:crosses val="autoZero"/>
        <c:auto val="1"/>
        <c:lblAlgn val="ctr"/>
        <c:lblOffset val="100"/>
        <c:noMultiLvlLbl val="0"/>
      </c:catAx>
      <c:valAx>
        <c:axId val="202755136"/>
        <c:scaling>
          <c:orientation val="minMax"/>
          <c:min val="0"/>
        </c:scaling>
        <c:delete val="1"/>
        <c:axPos val="b"/>
        <c:numFmt formatCode="General" sourceLinked="1"/>
        <c:majorTickMark val="none"/>
        <c:minorTickMark val="none"/>
        <c:tickLblPos val="nextTo"/>
        <c:crossAx val="202749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 sz="1200" b="1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Структура</a:t>
            </a:r>
            <a:r>
              <a:rPr lang="ru-RU" sz="1200" b="1" baseline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продаж в сфере оптовой торговли в </a:t>
            </a:r>
          </a:p>
          <a:p>
            <a:pPr>
              <a:defRPr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r>
              <a:rPr lang="ru-RU" sz="1200" b="1" baseline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2017 года,%</a:t>
            </a:r>
            <a:endParaRPr lang="en-US" sz="1200" b="1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'слайд 14 оптовка'!$B$12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FF33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'слайд 14 оптовка'!$C$11:$F$11</c:f>
              <c:strCache>
                <c:ptCount val="4"/>
                <c:pt idx="0">
                  <c:v>пищевые продукты, включая напитки и табачные изделия</c:v>
                </c:pt>
                <c:pt idx="1">
                  <c:v>машины и оборудование</c:v>
                </c:pt>
                <c:pt idx="2">
                  <c:v>топливная продукция</c:v>
                </c:pt>
                <c:pt idx="3">
                  <c:v>прочие товары</c:v>
                </c:pt>
              </c:strCache>
            </c:strRef>
          </c:cat>
          <c:val>
            <c:numRef>
              <c:f>'слайд 14 оптовка'!$C$12:$F$12</c:f>
              <c:numCache>
                <c:formatCode>General</c:formatCode>
                <c:ptCount val="4"/>
                <c:pt idx="0">
                  <c:v>46.3</c:v>
                </c:pt>
                <c:pt idx="1">
                  <c:v>13</c:v>
                </c:pt>
                <c:pt idx="2">
                  <c:v>17.7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448825172484716"/>
          <c:y val="0.67207567804024493"/>
          <c:w val="0.83471446429049723"/>
          <c:h val="0.327924321959755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>
                <a:solidFill>
                  <a:srgbClr val="002D86"/>
                </a:solidFill>
              </a:defRPr>
            </a:pPr>
            <a:r>
              <a:rPr lang="ru-RU" sz="1600" dirty="0" smtClean="0">
                <a:solidFill>
                  <a:srgbClr val="002D86"/>
                </a:solidFill>
                <a:effectLst/>
                <a:latin typeface="+mj-lt"/>
              </a:rPr>
              <a:t>Уровень</a:t>
            </a:r>
            <a:r>
              <a:rPr lang="ru-RU" sz="1600" baseline="0" dirty="0" smtClean="0">
                <a:solidFill>
                  <a:srgbClr val="002D86"/>
                </a:solidFill>
                <a:effectLst/>
                <a:latin typeface="+mj-lt"/>
              </a:rPr>
              <a:t> торговой наценки на товары в</a:t>
            </a:r>
            <a:r>
              <a:rPr lang="ru-RU" sz="1600" dirty="0" smtClean="0">
                <a:solidFill>
                  <a:srgbClr val="002D86"/>
                </a:solidFill>
                <a:effectLst/>
                <a:latin typeface="+mj-lt"/>
              </a:rPr>
              <a:t> </a:t>
            </a:r>
            <a:r>
              <a:rPr lang="ru-RU" sz="1600" dirty="0">
                <a:solidFill>
                  <a:srgbClr val="002D86"/>
                </a:solidFill>
                <a:effectLst/>
                <a:latin typeface="+mj-lt"/>
              </a:rPr>
              <a:t>Сахалинской </a:t>
            </a:r>
            <a:r>
              <a:rPr lang="ru-RU" sz="1600" dirty="0" smtClean="0">
                <a:solidFill>
                  <a:srgbClr val="002D86"/>
                </a:solidFill>
                <a:effectLst/>
                <a:latin typeface="+mj-lt"/>
              </a:rPr>
              <a:t>области,%</a:t>
            </a:r>
            <a:endParaRPr lang="ru-RU" sz="1600" dirty="0">
              <a:solidFill>
                <a:srgbClr val="002D86"/>
              </a:solidFill>
              <a:effectLst/>
              <a:latin typeface="+mj-lt"/>
            </a:endParaRPr>
          </a:p>
        </c:rich>
      </c:tx>
      <c:layout>
        <c:manualLayout>
          <c:xMode val="edge"/>
          <c:yMode val="edge"/>
          <c:x val="0.14158857349183426"/>
          <c:y val="7.370649292935704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6065487243710626E-2"/>
          <c:y val="0.29192148926439404"/>
          <c:w val="0.87712159380443078"/>
          <c:h val="0.594673264101885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налоги!$L$73</c:f>
              <c:strCache>
                <c:ptCount val="1"/>
                <c:pt idx="0">
                  <c:v>Недоимка налоговых платежей от хозяйствующих субъектов потребительского рынка за 2014-2016 гг, млн. рублей</c:v>
                </c:pt>
              </c:strCache>
            </c:strRef>
          </c:tx>
          <c:spPr>
            <a:gradFill>
              <a:gsLst>
                <a:gs pos="0">
                  <a:srgbClr val="0070C0"/>
                </a:gs>
                <a:gs pos="0">
                  <a:srgbClr val="FFFFFF"/>
                </a:gs>
                <a:gs pos="0">
                  <a:srgbClr val="0070C0"/>
                </a:gs>
              </a:gsLst>
              <a:lin ang="54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 w="25400">
                <a:noFill/>
              </a:ln>
            </c:spPr>
            <c:txPr>
              <a:bodyPr vertOverflow="overflow" horzOverflow="overflow">
                <a:noAutofit/>
              </a:bodyPr>
              <a:lstStyle/>
              <a:p>
                <a:pPr>
                  <a:defRPr sz="1400" b="1">
                    <a:solidFill>
                      <a:srgbClr val="002D86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numRef>
              <c:f>налоги!$M$72:$O$72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налоги!$M$73:$O$73</c:f>
              <c:numCache>
                <c:formatCode>0.0</c:formatCode>
                <c:ptCount val="3"/>
                <c:pt idx="0" formatCode="General">
                  <c:v>35.200000000000003</c:v>
                </c:pt>
                <c:pt idx="1">
                  <c:v>31.9</c:v>
                </c:pt>
                <c:pt idx="2">
                  <c:v>30.3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354256"/>
        <c:axId val="154346808"/>
      </c:barChart>
      <c:catAx>
        <c:axId val="154354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2D86"/>
                </a:solidFill>
              </a:defRPr>
            </a:pPr>
            <a:endParaRPr lang="ru-RU"/>
          </a:p>
        </c:txPr>
        <c:crossAx val="154346808"/>
        <c:crosses val="autoZero"/>
        <c:auto val="1"/>
        <c:lblAlgn val="ctr"/>
        <c:lblOffset val="100"/>
        <c:noMultiLvlLbl val="0"/>
      </c:catAx>
      <c:valAx>
        <c:axId val="154346808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2D86"/>
                </a:solidFill>
              </a:defRPr>
            </a:pPr>
            <a:endParaRPr lang="ru-RU"/>
          </a:p>
        </c:txPr>
        <c:crossAx val="154354256"/>
        <c:crosses val="autoZero"/>
        <c:crossBetween val="between"/>
        <c:majorUnit val="10"/>
        <c:minorUnit val="5"/>
      </c:valAx>
      <c:spPr>
        <a:noFill/>
        <a:ln w="25400">
          <a:noFill/>
        </a:ln>
        <a:scene3d>
          <a:camera prst="orthographicFront"/>
          <a:lightRig rig="threePt" dir="t"/>
        </a:scene3d>
        <a:sp3d>
          <a:bevelT w="165100" prst="coolSlant"/>
        </a:sp3d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Индекс потребительских цен на продовольственные товары </a:t>
            </a:r>
          </a:p>
          <a:p>
            <a:pPr>
              <a:defRPr/>
            </a:pPr>
            <a:r>
              <a:rPr lang="ru-RU"/>
              <a:t>в разрезе субъектов ДФО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5247491289832971E-2"/>
          <c:y val="0.19480351414406533"/>
          <c:w val="0.95475251002546613"/>
          <c:h val="0.57620734908136484"/>
        </c:manualLayout>
      </c:layout>
      <c:bar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33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391573729863921E-3"/>
                  <c:y val="-4.6296296296295869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391573729863693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7571446691840097E-8"/>
                  <c:y val="-1.85185185185185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783147459727386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1.388888888888888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2391573729864601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инфляция!$A$3:$A$13</c:f>
              <c:strCache>
                <c:ptCount val="11"/>
                <c:pt idx="0">
                  <c:v>Российская Федерация</c:v>
                </c:pt>
                <c:pt idx="1">
                  <c:v>ДФО</c:v>
                </c:pt>
                <c:pt idx="2">
                  <c:v>Сахалинская область</c:v>
                </c:pt>
                <c:pt idx="3">
                  <c:v>Магаданская область</c:v>
                </c:pt>
                <c:pt idx="4">
                  <c:v>Приморский край</c:v>
                </c:pt>
                <c:pt idx="5">
                  <c:v>Амурская область</c:v>
                </c:pt>
                <c:pt idx="6">
                  <c:v>Камчатский край</c:v>
                </c:pt>
                <c:pt idx="7">
                  <c:v>Чукотский АО</c:v>
                </c:pt>
                <c:pt idx="8">
                  <c:v>Республика Саха (Якутия)</c:v>
                </c:pt>
                <c:pt idx="9">
                  <c:v>Хабаровский край</c:v>
                </c:pt>
                <c:pt idx="10">
                  <c:v>Еврейская АО</c:v>
                </c:pt>
              </c:strCache>
            </c:strRef>
          </c:cat>
          <c:val>
            <c:numRef>
              <c:f>инфляция!$B$3:$B$13</c:f>
              <c:numCache>
                <c:formatCode>0.0</c:formatCode>
                <c:ptCount val="11"/>
                <c:pt idx="0">
                  <c:v>101.07</c:v>
                </c:pt>
                <c:pt idx="1">
                  <c:v>100.25</c:v>
                </c:pt>
                <c:pt idx="2">
                  <c:v>99.86</c:v>
                </c:pt>
                <c:pt idx="3">
                  <c:v>100.65</c:v>
                </c:pt>
                <c:pt idx="4">
                  <c:v>100.05</c:v>
                </c:pt>
                <c:pt idx="5">
                  <c:v>99.76</c:v>
                </c:pt>
                <c:pt idx="6">
                  <c:v>99.99</c:v>
                </c:pt>
                <c:pt idx="7">
                  <c:v>103.07</c:v>
                </c:pt>
                <c:pt idx="8">
                  <c:v>101.94</c:v>
                </c:pt>
                <c:pt idx="9">
                  <c:v>101.2</c:v>
                </c:pt>
                <c:pt idx="10">
                  <c:v>99.98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202753176"/>
        <c:axId val="202753960"/>
      </c:barChart>
      <c:catAx>
        <c:axId val="202753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202753960"/>
        <c:crosses val="autoZero"/>
        <c:auto val="1"/>
        <c:lblAlgn val="ctr"/>
        <c:lblOffset val="100"/>
        <c:noMultiLvlLbl val="0"/>
      </c:catAx>
      <c:valAx>
        <c:axId val="202753960"/>
        <c:scaling>
          <c:orientation val="minMax"/>
          <c:max val="105"/>
          <c:min val="95"/>
        </c:scaling>
        <c:delete val="0"/>
        <c:axPos val="l"/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202753176"/>
        <c:crosses val="autoZero"/>
        <c:crossBetween val="between"/>
        <c:majorUnit val="2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ru-RU" sz="1400" b="1" kern="1200">
          <a:solidFill>
            <a:srgbClr val="333399"/>
          </a:solidFill>
          <a:latin typeface="Calibri" pitchFamily="34" charset="0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 rtl="0">
              <a:defRPr lang="ru-RU" sz="1600" b="1" i="0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r>
              <a:rPr lang="ru-RU" sz="1600" b="1" i="0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Темп инфляции</a:t>
            </a:r>
          </a:p>
        </c:rich>
      </c:tx>
      <c:layout>
        <c:manualLayout>
          <c:xMode val="edge"/>
          <c:yMode val="edge"/>
          <c:x val="0.40986369268897149"/>
          <c:y val="5.704099821746880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5247491289832971E-2"/>
          <c:y val="0.19480351414406533"/>
          <c:w val="0.95475251002546613"/>
          <c:h val="0.5762073490813648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487DE6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33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8"/>
            <c:invertIfNegative val="0"/>
            <c:bubble3D val="0"/>
          </c:dPt>
          <c:dPt>
            <c:idx val="10"/>
            <c:invertIfNegative val="0"/>
            <c:bubble3D val="0"/>
            <c:spPr>
              <a:solidFill>
                <a:srgbClr val="2D6AE3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391573729863921E-3"/>
                  <c:y val="-4.6296296296295869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391573729863693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7571446691840097E-8"/>
                  <c:y val="-1.8518518518518517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783147459727386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1.3888888888888888E-2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2391573729864601E-3"/>
                  <c:y val="-9.2592592592592587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3.717472118959107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2.4783147459727386E-3"/>
                  <c:y val="-4.6296296296296294E-3"/>
                </c:manualLayout>
              </c:layout>
              <c:spPr/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206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0" u="none" strike="noStrike" baseline="0">
                    <a:solidFill>
                      <a:srgbClr val="00206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Лист4!$A$34:$A$44</c:f>
              <c:strCache>
                <c:ptCount val="11"/>
                <c:pt idx="0">
                  <c:v>Российская Федерация</c:v>
                </c:pt>
                <c:pt idx="1">
                  <c:v>ДФО</c:v>
                </c:pt>
                <c:pt idx="2">
                  <c:v>Сахалинская область</c:v>
                </c:pt>
                <c:pt idx="3">
                  <c:v>Магаданская область</c:v>
                </c:pt>
                <c:pt idx="4">
                  <c:v>Приморский край</c:v>
                </c:pt>
                <c:pt idx="5">
                  <c:v>Амурская область</c:v>
                </c:pt>
                <c:pt idx="6">
                  <c:v>Камчатский край</c:v>
                </c:pt>
                <c:pt idx="7">
                  <c:v>Чукотский АО</c:v>
                </c:pt>
                <c:pt idx="8">
                  <c:v>Республика Саха (Якутия)</c:v>
                </c:pt>
                <c:pt idx="9">
                  <c:v>Хабаровский край</c:v>
                </c:pt>
                <c:pt idx="10">
                  <c:v>Еврейская АО</c:v>
                </c:pt>
              </c:strCache>
            </c:strRef>
          </c:cat>
          <c:val>
            <c:numRef>
              <c:f>Лист4!$B$34:$B$44</c:f>
              <c:numCache>
                <c:formatCode>0.0</c:formatCode>
                <c:ptCount val="11"/>
                <c:pt idx="0">
                  <c:v>2.5099999999999998</c:v>
                </c:pt>
                <c:pt idx="1">
                  <c:v>2.0699999999999998</c:v>
                </c:pt>
                <c:pt idx="2">
                  <c:v>2.16</c:v>
                </c:pt>
                <c:pt idx="3">
                  <c:v>3.1</c:v>
                </c:pt>
                <c:pt idx="4">
                  <c:v>1.78</c:v>
                </c:pt>
                <c:pt idx="5">
                  <c:v>1.71</c:v>
                </c:pt>
                <c:pt idx="6">
                  <c:v>2.09</c:v>
                </c:pt>
                <c:pt idx="7">
                  <c:v>2.83</c:v>
                </c:pt>
                <c:pt idx="8">
                  <c:v>4.4400000000000004</c:v>
                </c:pt>
                <c:pt idx="9">
                  <c:v>2.5499999999999998</c:v>
                </c:pt>
                <c:pt idx="10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202752392"/>
        <c:axId val="202752784"/>
      </c:barChart>
      <c:catAx>
        <c:axId val="202752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1" i="0" u="none" strike="noStrike" baseline="0">
                <a:solidFill>
                  <a:srgbClr val="002D86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02752784"/>
        <c:crosses val="autoZero"/>
        <c:auto val="1"/>
        <c:lblAlgn val="ctr"/>
        <c:lblOffset val="100"/>
        <c:noMultiLvlLbl val="0"/>
      </c:catAx>
      <c:valAx>
        <c:axId val="202752784"/>
        <c:scaling>
          <c:orientation val="minMax"/>
          <c:max val="5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2752392"/>
        <c:crosses val="autoZero"/>
        <c:crossBetween val="between"/>
        <c:majorUnit val="1"/>
        <c:minorUnit val="1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  <a:scene3d>
      <a:camera prst="orthographicFront"/>
      <a:lightRig rig="threePt" dir="t"/>
    </a:scene3d>
    <a:sp3d>
      <a:bevelT w="152400" h="50800" prst="softRound"/>
    </a:sp3d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5692582347391"/>
          <c:y val="0.11079676884989562"/>
          <c:w val="0.85216851880553901"/>
          <c:h val="0.4786871971490347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1DA2D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'слайд 12 цены'!$A$4:$A$13</c:f>
              <c:strCache>
                <c:ptCount val="10"/>
                <c:pt idx="0">
                  <c:v>Свинина (кроме бескостного мяса), кг</c:v>
                </c:pt>
                <c:pt idx="1">
                  <c:v>Мясо птицы</c:v>
                </c:pt>
                <c:pt idx="2">
                  <c:v>Масло подсолнечное, кг</c:v>
                </c:pt>
                <c:pt idx="3">
                  <c:v>Молоко питьевое цельное пастеризованное 2,5-3,2% жирности, л</c:v>
                </c:pt>
                <c:pt idx="4">
                  <c:v>Яйца куриные, 10 шт.</c:v>
                </c:pt>
                <c:pt idx="5">
                  <c:v>Сахар-песок, кг</c:v>
                </c:pt>
                <c:pt idx="6">
                  <c:v>Рис шлифованный, кг</c:v>
                </c:pt>
                <c:pt idx="7">
                  <c:v>Крупа гречневая-ядрица, кг</c:v>
                </c:pt>
                <c:pt idx="8">
                  <c:v>Картофель, кг</c:v>
                </c:pt>
                <c:pt idx="9">
                  <c:v>Овощи</c:v>
                </c:pt>
              </c:strCache>
            </c:strRef>
          </c:cat>
          <c:val>
            <c:numRef>
              <c:f>'слайд 12 цены'!$B$4:$B$13</c:f>
              <c:numCache>
                <c:formatCode>0.0</c:formatCode>
                <c:ptCount val="10"/>
                <c:pt idx="0">
                  <c:v>95.27</c:v>
                </c:pt>
                <c:pt idx="1">
                  <c:v>91.05</c:v>
                </c:pt>
                <c:pt idx="2">
                  <c:v>86.29</c:v>
                </c:pt>
                <c:pt idx="3">
                  <c:v>101.92</c:v>
                </c:pt>
                <c:pt idx="4">
                  <c:v>100.91</c:v>
                </c:pt>
                <c:pt idx="5">
                  <c:v>72.47</c:v>
                </c:pt>
                <c:pt idx="6">
                  <c:v>86.97</c:v>
                </c:pt>
                <c:pt idx="7">
                  <c:v>64.08</c:v>
                </c:pt>
                <c:pt idx="8">
                  <c:v>79.52</c:v>
                </c:pt>
                <c:pt idx="9">
                  <c:v>95.18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2754352"/>
        <c:axId val="202754744"/>
      </c:barChart>
      <c:catAx>
        <c:axId val="20275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b" anchorCtr="0"/>
          <a:lstStyle/>
          <a:p>
            <a:pPr>
              <a:defRPr sz="115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2754744"/>
        <c:crosses val="autoZero"/>
        <c:auto val="1"/>
        <c:lblAlgn val="ctr"/>
        <c:lblOffset val="100"/>
        <c:noMultiLvlLbl val="0"/>
      </c:catAx>
      <c:valAx>
        <c:axId val="202754744"/>
        <c:scaling>
          <c:orientation val="minMax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2754352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5">
                <a:lumMod val="75000"/>
              </a:schemeClr>
            </a:solidFill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solidFill>
                      <a:srgbClr val="002D86"/>
                    </a:solidFill>
                    <a:latin typeface="Swift ExtraBoldC" panose="020A08030904050205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'15 общепит сопоставимая и обесп'!$A$4:$A$22</c:f>
              <c:strCache>
                <c:ptCount val="19"/>
                <c:pt idx="0">
                  <c:v>Корсаковский</c:v>
                </c:pt>
                <c:pt idx="1">
                  <c:v>Углегорский</c:v>
                </c:pt>
                <c:pt idx="2">
                  <c:v>Тымовский</c:v>
                </c:pt>
                <c:pt idx="3">
                  <c:v>Ногликский </c:v>
                </c:pt>
                <c:pt idx="4">
                  <c:v>Курильский</c:v>
                </c:pt>
                <c:pt idx="5">
                  <c:v>Невельский</c:v>
                </c:pt>
                <c:pt idx="6">
                  <c:v>Макаровский</c:v>
                </c:pt>
                <c:pt idx="7">
                  <c:v>Южно-Сахалинск</c:v>
                </c:pt>
                <c:pt idx="8">
                  <c:v>Охинский </c:v>
                </c:pt>
                <c:pt idx="9">
                  <c:v>Долинский</c:v>
                </c:pt>
                <c:pt idx="10">
                  <c:v>Холмский</c:v>
                </c:pt>
                <c:pt idx="11">
                  <c:v>Томаринский</c:v>
                </c:pt>
                <c:pt idx="12">
                  <c:v>Анивский </c:v>
                </c:pt>
                <c:pt idx="13">
                  <c:v>Поронайский </c:v>
                </c:pt>
                <c:pt idx="14">
                  <c:v>Южно-Курильский </c:v>
                </c:pt>
                <c:pt idx="15">
                  <c:v>С-Курильский</c:v>
                </c:pt>
                <c:pt idx="16">
                  <c:v>А-Сахалинский</c:v>
                </c:pt>
                <c:pt idx="17">
                  <c:v>Смирныховский</c:v>
                </c:pt>
                <c:pt idx="18">
                  <c:v>Сахалинская область</c:v>
                </c:pt>
              </c:strCache>
            </c:strRef>
          </c:cat>
          <c:val>
            <c:numRef>
              <c:f>'15 общепит сопоставимая и обесп'!$B$4:$B$22</c:f>
              <c:numCache>
                <c:formatCode>0.0</c:formatCode>
                <c:ptCount val="19"/>
                <c:pt idx="0">
                  <c:v>91.9</c:v>
                </c:pt>
                <c:pt idx="1">
                  <c:v>93.7</c:v>
                </c:pt>
                <c:pt idx="2">
                  <c:v>101</c:v>
                </c:pt>
                <c:pt idx="3">
                  <c:v>101.5</c:v>
                </c:pt>
                <c:pt idx="4">
                  <c:v>105</c:v>
                </c:pt>
                <c:pt idx="5">
                  <c:v>109.2</c:v>
                </c:pt>
                <c:pt idx="6">
                  <c:v>110</c:v>
                </c:pt>
                <c:pt idx="7">
                  <c:v>112.6</c:v>
                </c:pt>
                <c:pt idx="8">
                  <c:v>115.3</c:v>
                </c:pt>
                <c:pt idx="9">
                  <c:v>116.6</c:v>
                </c:pt>
                <c:pt idx="10">
                  <c:v>122.6</c:v>
                </c:pt>
                <c:pt idx="11">
                  <c:v>122.9</c:v>
                </c:pt>
                <c:pt idx="12">
                  <c:v>126.3</c:v>
                </c:pt>
                <c:pt idx="13">
                  <c:v>126.3</c:v>
                </c:pt>
                <c:pt idx="14">
                  <c:v>128.1</c:v>
                </c:pt>
                <c:pt idx="15">
                  <c:v>131.30000000000001</c:v>
                </c:pt>
                <c:pt idx="16">
                  <c:v>138.6</c:v>
                </c:pt>
                <c:pt idx="17">
                  <c:v>148.69999999999999</c:v>
                </c:pt>
                <c:pt idx="18">
                  <c:v>110.4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7812072"/>
        <c:axId val="287810504"/>
      </c:barChart>
      <c:catAx>
        <c:axId val="28781207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87810504"/>
        <c:crosses val="autoZero"/>
        <c:auto val="1"/>
        <c:lblAlgn val="ctr"/>
        <c:lblOffset val="100"/>
        <c:noMultiLvlLbl val="0"/>
      </c:catAx>
      <c:valAx>
        <c:axId val="287810504"/>
        <c:scaling>
          <c:orientation val="minMax"/>
        </c:scaling>
        <c:delete val="0"/>
        <c:axPos val="b"/>
        <c:majorGridlines>
          <c:spPr>
            <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b="1" i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8781207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scene3d>
              <a:camera prst="orthographicFront"/>
              <a:lightRig rig="threePt" dir="t"/>
            </a:scene3d>
            <a:sp3d prstMaterial="metal">
              <a:bevelT w="165100" prst="coolSlant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etal">
                <a:bevelT w="165100" prst="coolSlant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>
                    <a:solidFill>
                      <a:srgbClr val="002D86"/>
                    </a:solidFill>
                    <a:latin typeface="Swift ExtraBoldC" panose="020A08030904050205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'15 общепит сопоставимая и обесп'!$A$25:$A$44</c:f>
              <c:strCache>
                <c:ptCount val="20"/>
                <c:pt idx="0">
                  <c:v>норматив </c:v>
                </c:pt>
                <c:pt idx="1">
                  <c:v>Александровск-Сахалинский </c:v>
                </c:pt>
                <c:pt idx="2">
                  <c:v>Тымовский</c:v>
                </c:pt>
                <c:pt idx="3">
                  <c:v>Смирныховский</c:v>
                </c:pt>
                <c:pt idx="4">
                  <c:v>Охинский</c:v>
                </c:pt>
                <c:pt idx="5">
                  <c:v>Макаровский</c:v>
                </c:pt>
                <c:pt idx="6">
                  <c:v>Ногликский</c:v>
                </c:pt>
                <c:pt idx="7">
                  <c:v>Поронайский</c:v>
                </c:pt>
                <c:pt idx="8">
                  <c:v>Южно-Курильский район</c:v>
                </c:pt>
                <c:pt idx="9">
                  <c:v>Долинский</c:v>
                </c:pt>
                <c:pt idx="10">
                  <c:v>Анивский</c:v>
                </c:pt>
                <c:pt idx="11">
                  <c:v>Углегорский   </c:v>
                </c:pt>
                <c:pt idx="12">
                  <c:v>Невельский</c:v>
                </c:pt>
                <c:pt idx="13">
                  <c:v>Томаринский</c:v>
                </c:pt>
                <c:pt idx="14">
                  <c:v>Корсаковский район*</c:v>
                </c:pt>
                <c:pt idx="15">
                  <c:v>Холмский</c:v>
                </c:pt>
                <c:pt idx="16">
                  <c:v>Северо-Курильский</c:v>
                </c:pt>
                <c:pt idx="17">
                  <c:v>г. Южно-Сахалинск*</c:v>
                </c:pt>
                <c:pt idx="18">
                  <c:v>Курильский</c:v>
                </c:pt>
                <c:pt idx="19">
                  <c:v>Сахалинская область</c:v>
                </c:pt>
              </c:strCache>
            </c:strRef>
          </c:cat>
          <c:val>
            <c:numRef>
              <c:f>'15 общепит сопоставимая и обесп'!$B$25:$B$44</c:f>
              <c:numCache>
                <c:formatCode>0.0</c:formatCode>
                <c:ptCount val="20"/>
                <c:pt idx="0" formatCode="General">
                  <c:v>40</c:v>
                </c:pt>
                <c:pt idx="1">
                  <c:v>4</c:v>
                </c:pt>
                <c:pt idx="2">
                  <c:v>20.6</c:v>
                </c:pt>
                <c:pt idx="3">
                  <c:v>23.2</c:v>
                </c:pt>
                <c:pt idx="4">
                  <c:v>24.6</c:v>
                </c:pt>
                <c:pt idx="5">
                  <c:v>28.1</c:v>
                </c:pt>
                <c:pt idx="6">
                  <c:v>28.6</c:v>
                </c:pt>
                <c:pt idx="7">
                  <c:v>29.5</c:v>
                </c:pt>
                <c:pt idx="8">
                  <c:v>33.4</c:v>
                </c:pt>
                <c:pt idx="9">
                  <c:v>34.200000000000003</c:v>
                </c:pt>
                <c:pt idx="10">
                  <c:v>34.5</c:v>
                </c:pt>
                <c:pt idx="11">
                  <c:v>35.5</c:v>
                </c:pt>
                <c:pt idx="12">
                  <c:v>39.299999999999997</c:v>
                </c:pt>
                <c:pt idx="13">
                  <c:v>42.3</c:v>
                </c:pt>
                <c:pt idx="14">
                  <c:v>42.5</c:v>
                </c:pt>
                <c:pt idx="15">
                  <c:v>50.7</c:v>
                </c:pt>
                <c:pt idx="16">
                  <c:v>51</c:v>
                </c:pt>
                <c:pt idx="17">
                  <c:v>74.099999999999994</c:v>
                </c:pt>
                <c:pt idx="18">
                  <c:v>75.765717356260069</c:v>
                </c:pt>
                <c:pt idx="19">
                  <c:v>51.3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7814032"/>
        <c:axId val="287809720"/>
      </c:barChart>
      <c:catAx>
        <c:axId val="2878140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87809720"/>
        <c:crosses val="autoZero"/>
        <c:auto val="1"/>
        <c:lblAlgn val="ctr"/>
        <c:lblOffset val="100"/>
        <c:noMultiLvlLbl val="0"/>
      </c:catAx>
      <c:valAx>
        <c:axId val="287809720"/>
        <c:scaling>
          <c:orientation val="minMax"/>
        </c:scaling>
        <c:delete val="0"/>
        <c:axPos val="b"/>
        <c:majorGridlines>
          <c:spPr>
            <a:ln>
              <a:gradFill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878140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 sz="1400" b="1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Индекс физического объема реализации бытовых услуг населению по </a:t>
            </a:r>
            <a:r>
              <a:rPr lang="ru-RU" sz="1400" b="1" dirty="0" smtClean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видам услуг</a:t>
            </a:r>
            <a:r>
              <a:rPr lang="ru-RU" sz="1400" b="1" baseline="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400" b="1" dirty="0" smtClean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2017 год </a:t>
            </a:r>
            <a:r>
              <a:rPr lang="ru-RU" sz="1400" b="1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</a:t>
            </a:r>
            <a:r>
              <a:rPr lang="ru-RU" sz="1400" b="1" baseline="0" dirty="0" smtClean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2016 году</a:t>
            </a:r>
            <a:r>
              <a:rPr lang="ru-RU" sz="1400" b="1" baseline="0" dirty="0" smtClean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%</a:t>
            </a:r>
            <a:endParaRPr lang="en-US" sz="1400" b="1" dirty="0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0261961633892535"/>
          <c:y val="0.12602980826842419"/>
          <c:w val="0.56603615680129105"/>
          <c:h val="0.8264156595860136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AD91D7"/>
            </a:solidFill>
            <a:ln>
              <a:noFill/>
            </a:ln>
            <a:effectLst/>
            <a:scene3d>
              <a:camera prst="orthographicFront"/>
              <a:lightRig rig="freezing" dir="t"/>
            </a:scene3d>
            <a:sp3d prstMaterial="plastic"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'16 бытовка '!$A$2:$A$9</c:f>
              <c:strCache>
                <c:ptCount val="8"/>
                <c:pt idx="0">
                  <c:v>Ремонт обуви</c:v>
                </c:pt>
                <c:pt idx="1">
                  <c:v>Ремонт и пошив швейных изделий</c:v>
                </c:pt>
                <c:pt idx="2">
                  <c:v>Ремонт бытовой и радиоэлектронной аппаратуры</c:v>
                </c:pt>
                <c:pt idx="3">
                  <c:v>Ремонт автотранспортных средств</c:v>
                </c:pt>
                <c:pt idx="4">
                  <c:v>Ремонт и строительство жилья</c:v>
                </c:pt>
                <c:pt idx="5">
                  <c:v>Услуги бань и душевых</c:v>
                </c:pt>
                <c:pt idx="6">
                  <c:v>Услуги парикмахерских</c:v>
                </c:pt>
                <c:pt idx="7">
                  <c:v>Ритуальные услуги</c:v>
                </c:pt>
              </c:strCache>
            </c:strRef>
          </c:cat>
          <c:val>
            <c:numRef>
              <c:f>'16 бытовка '!$B$2:$B$9</c:f>
              <c:numCache>
                <c:formatCode>#\ ##0.0</c:formatCode>
                <c:ptCount val="8"/>
                <c:pt idx="0">
                  <c:v>99</c:v>
                </c:pt>
                <c:pt idx="1">
                  <c:v>99</c:v>
                </c:pt>
                <c:pt idx="2">
                  <c:v>100</c:v>
                </c:pt>
                <c:pt idx="3">
                  <c:v>97.5</c:v>
                </c:pt>
                <c:pt idx="4">
                  <c:v>99.4</c:v>
                </c:pt>
                <c:pt idx="5">
                  <c:v>102</c:v>
                </c:pt>
                <c:pt idx="6">
                  <c:v>99.3</c:v>
                </c:pt>
                <c:pt idx="7">
                  <c:v>99.7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'16 бытовка '!#REF!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6"/>
        <c:axId val="288698472"/>
        <c:axId val="288700824"/>
      </c:barChart>
      <c:catAx>
        <c:axId val="288698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88700824"/>
        <c:crosses val="autoZero"/>
        <c:auto val="1"/>
        <c:lblAlgn val="ctr"/>
        <c:lblOffset val="100"/>
        <c:noMultiLvlLbl val="0"/>
      </c:catAx>
      <c:valAx>
        <c:axId val="288700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88698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r>
              <a:rPr lang="ru-RU" sz="140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Среднемесячный объем бытовых </a:t>
            </a:r>
            <a:r>
              <a:rPr lang="ru-RU" sz="1400" dirty="0" smtClean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услуг </a:t>
            </a:r>
            <a:endParaRPr lang="ru-RU" sz="1400" dirty="0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 sz="1400" dirty="0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34781630979323547"/>
          <c:y val="6.4962180813430567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9980249558645958E-2"/>
          <c:y val="0.28418401394477888"/>
          <c:w val="0.96001975044135401"/>
          <c:h val="0.52295264176336287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2D6AE3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3300"/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4.685002558515396E-3"/>
                  <c:y val="-8.082994807592587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972268288113973E-3"/>
                  <c:y val="-5.508474576271186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863148214675255E-2"/>
                  <c:y val="-7.738147049567796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245921580489434E-2"/>
                  <c:y val="-9.646682423731120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614981141592445E-2"/>
                  <c:y val="-9.671233090728112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902348238679077E-2"/>
                  <c:y val="-0.10355303948416816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5189715335765517E-2"/>
                  <c:y val="-6.836746991985329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6682757065922114E-2"/>
                  <c:y val="-7.9837653134785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1944739311203864E-2"/>
                  <c:y val="-7.983765313478545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rgbClr val="002D86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ДФО!$A$50:$A$58</c:f>
              <c:strCache>
                <c:ptCount val="9"/>
                <c:pt idx="0">
                  <c:v>Сахалинская область</c:v>
                </c:pt>
                <c:pt idx="1">
                  <c:v>Чукотский АО</c:v>
                </c:pt>
                <c:pt idx="2">
                  <c:v>Республика Саха (Якутия)</c:v>
                </c:pt>
                <c:pt idx="3">
                  <c:v>Приморский край</c:v>
                </c:pt>
                <c:pt idx="4">
                  <c:v>Магаданская область</c:v>
                </c:pt>
                <c:pt idx="5">
                  <c:v>Хабаровский край</c:v>
                </c:pt>
                <c:pt idx="6">
                  <c:v>Еврейский АО</c:v>
                </c:pt>
                <c:pt idx="7">
                  <c:v>Амурская область</c:v>
                </c:pt>
                <c:pt idx="8">
                  <c:v>Камчатский край</c:v>
                </c:pt>
              </c:strCache>
            </c:strRef>
          </c:cat>
          <c:val>
            <c:numRef>
              <c:f>ДФО!$B$50:$B$58</c:f>
              <c:numCache>
                <c:formatCode>0</c:formatCode>
                <c:ptCount val="9"/>
                <c:pt idx="0">
                  <c:v>1070</c:v>
                </c:pt>
                <c:pt idx="1">
                  <c:v>1965</c:v>
                </c:pt>
                <c:pt idx="2">
                  <c:v>668</c:v>
                </c:pt>
                <c:pt idx="3">
                  <c:v>545</c:v>
                </c:pt>
                <c:pt idx="4">
                  <c:v>503</c:v>
                </c:pt>
                <c:pt idx="5">
                  <c:v>500</c:v>
                </c:pt>
                <c:pt idx="6">
                  <c:v>443</c:v>
                </c:pt>
                <c:pt idx="7">
                  <c:v>395</c:v>
                </c:pt>
                <c:pt idx="8">
                  <c:v>380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0"/>
        <c:shape val="cylinder"/>
        <c:axId val="204185664"/>
        <c:axId val="204186448"/>
        <c:axId val="0"/>
      </c:bar3DChart>
      <c:catAx>
        <c:axId val="20418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04186448"/>
        <c:crosses val="autoZero"/>
        <c:auto val="1"/>
        <c:lblAlgn val="ctr"/>
        <c:lblOffset val="100"/>
        <c:noMultiLvlLbl val="0"/>
      </c:catAx>
      <c:valAx>
        <c:axId val="204186448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041856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 sz="14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Средние потребительские цены на проживание в гостинице в сутки с человека, в декабре </a:t>
            </a:r>
            <a:r>
              <a:rPr lang="ru-RU" sz="1400" b="1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2017</a:t>
            </a:r>
            <a:r>
              <a:rPr lang="ru-RU" sz="14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1400" b="1" baseline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рублей</a:t>
            </a:r>
            <a:endParaRPr lang="ru-RU" sz="14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'17 гостиницы'!$B$19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487DE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invertIfNegative val="0"/>
            <c:bubble3D val="0"/>
            <c:spPr>
              <a:solidFill>
                <a:srgbClr val="487DE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'17 гостиницы'!$A$20:$A$30</c:f>
              <c:strCache>
                <c:ptCount val="11"/>
                <c:pt idx="0">
                  <c:v>Чукотский автономный округ</c:v>
                </c:pt>
                <c:pt idx="1">
                  <c:v>Камчатский край</c:v>
                </c:pt>
                <c:pt idx="2">
                  <c:v>Республика Саха (Якутия)</c:v>
                </c:pt>
                <c:pt idx="3">
                  <c:v>Магаданская область</c:v>
                </c:pt>
                <c:pt idx="4">
                  <c:v>Дальневосточный федеральный округ</c:v>
                </c:pt>
                <c:pt idx="5">
                  <c:v>Приморский край</c:v>
                </c:pt>
                <c:pt idx="6">
                  <c:v>Российская Федерация</c:v>
                </c:pt>
                <c:pt idx="7">
                  <c:v>Сахалинская область</c:v>
                </c:pt>
                <c:pt idx="8">
                  <c:v>Хабаровский край</c:v>
                </c:pt>
                <c:pt idx="9">
                  <c:v>Амурская область</c:v>
                </c:pt>
                <c:pt idx="10">
                  <c:v>Еврейская автономная область</c:v>
                </c:pt>
              </c:strCache>
            </c:strRef>
          </c:cat>
          <c:val>
            <c:numRef>
              <c:f>'17 гостиницы'!$B$20:$B$30</c:f>
              <c:numCache>
                <c:formatCode>0</c:formatCode>
                <c:ptCount val="11"/>
                <c:pt idx="0">
                  <c:v>5021.26</c:v>
                </c:pt>
                <c:pt idx="1">
                  <c:v>2975.71</c:v>
                </c:pt>
                <c:pt idx="2">
                  <c:v>2161.4499999999998</c:v>
                </c:pt>
                <c:pt idx="3">
                  <c:v>2497.56</c:v>
                </c:pt>
                <c:pt idx="4">
                  <c:v>1918.08</c:v>
                </c:pt>
                <c:pt idx="5">
                  <c:v>1843.06</c:v>
                </c:pt>
                <c:pt idx="6">
                  <c:v>1808.34</c:v>
                </c:pt>
                <c:pt idx="7">
                  <c:v>1749.97</c:v>
                </c:pt>
                <c:pt idx="8">
                  <c:v>1809.1</c:v>
                </c:pt>
                <c:pt idx="9">
                  <c:v>1508.9</c:v>
                </c:pt>
                <c:pt idx="10">
                  <c:v>1392.48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288703568"/>
        <c:axId val="288703960"/>
      </c:barChart>
      <c:catAx>
        <c:axId val="288703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88703960"/>
        <c:crosses val="autoZero"/>
        <c:auto val="1"/>
        <c:lblAlgn val="ctr"/>
        <c:lblOffset val="100"/>
        <c:noMultiLvlLbl val="0"/>
      </c:catAx>
      <c:valAx>
        <c:axId val="2887039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crossAx val="28870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 в действующих ценах, млн. рублей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0"/>
      <c:rotY val="20"/>
      <c:rAngAx val="0"/>
      <c:perspective val="0"/>
    </c:view3D>
    <c:floor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'18 пищевая'!$A$6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solidFill>
              <a:srgbClr val="9B9BD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5000000000000001E-2"/>
                  <c:y val="-3.2407407407407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777777777777676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000000000000001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пищевая'!$B$5:$D$5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'18 пищевая'!$B$6:$D$6</c:f>
              <c:numCache>
                <c:formatCode>General</c:formatCode>
                <c:ptCount val="3"/>
                <c:pt idx="0">
                  <c:v>5477.8</c:v>
                </c:pt>
                <c:pt idx="1">
                  <c:v>6053.5</c:v>
                </c:pt>
                <c:pt idx="2">
                  <c:v>5934.7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288701216"/>
        <c:axId val="288699648"/>
        <c:axId val="0"/>
      </c:bar3DChart>
      <c:catAx>
        <c:axId val="28870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88699648"/>
        <c:crosses val="autoZero"/>
        <c:auto val="1"/>
        <c:lblAlgn val="ctr"/>
        <c:lblOffset val="100"/>
        <c:noMultiLvlLbl val="0"/>
      </c:catAx>
      <c:valAx>
        <c:axId val="28869964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2D8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870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2D86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производства пищевых продуктов,%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002D86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'18 пищевая'!$A$8</c:f>
              <c:strCache>
                <c:ptCount val="1"/>
              </c:strCache>
            </c:strRef>
          </c:tx>
          <c:spPr>
            <a:solidFill>
              <a:srgbClr val="487DE6">
                <a:alpha val="76000"/>
              </a:srgbClr>
            </a:solidFill>
            <a:ln>
              <a:solidFill>
                <a:srgbClr val="000000">
                  <a:lumMod val="15000"/>
                  <a:lumOff val="85000"/>
                </a:srgbClr>
              </a:solidFill>
            </a:ln>
            <a:effectLst/>
            <a:scene3d>
              <a:camera prst="orthographicFront"/>
              <a:lightRig rig="freezing" dir="t"/>
            </a:scene3d>
            <a:sp3d>
              <a:bevelT/>
              <a:contourClr>
                <a:srgbClr val="000000">
                  <a:lumMod val="15000"/>
                  <a:lumOff val="85000"/>
                </a:srgbClr>
              </a:contourClr>
            </a:sp3d>
          </c:spPr>
          <c:invertIfNegative val="0"/>
          <c:dLbls>
            <c:dLbl>
              <c:idx val="0"/>
              <c:layout>
                <c:manualLayout>
                  <c:x val="0.36767423497019258"/>
                  <c:y val="-5.125014275692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35936996146945255"/>
                  <c:y val="-7.1419656404483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3183059375077516"/>
                  <c:y val="-8.2880589953175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пищевая'!$B$7:$D$7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'18 пищевая'!$B$8:$D$8</c:f>
              <c:numCache>
                <c:formatCode>General</c:formatCode>
                <c:ptCount val="3"/>
                <c:pt idx="0">
                  <c:v>102.4</c:v>
                </c:pt>
                <c:pt idx="1">
                  <c:v>103.4</c:v>
                </c:pt>
                <c:pt idx="2">
                  <c:v>98.9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box"/>
        <c:axId val="288701608"/>
        <c:axId val="288703176"/>
        <c:axId val="0"/>
      </c:bar3DChart>
      <c:catAx>
        <c:axId val="288701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88703176"/>
        <c:crosses val="autoZero"/>
        <c:auto val="1"/>
        <c:lblAlgn val="ctr"/>
        <c:lblOffset val="100"/>
        <c:noMultiLvlLbl val="0"/>
      </c:catAx>
      <c:valAx>
        <c:axId val="288703176"/>
        <c:scaling>
          <c:orientation val="minMax"/>
          <c:min val="7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2D8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8701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>
                <a:solidFill>
                  <a:srgbClr val="002D86"/>
                </a:solidFill>
              </a:rPr>
              <a:t>Объем налоговых поступлений в </a:t>
            </a:r>
            <a:r>
              <a:rPr lang="ru-RU" sz="1200" dirty="0" smtClean="0">
                <a:solidFill>
                  <a:srgbClr val="002D86"/>
                </a:solidFill>
              </a:rPr>
              <a:t>консолидированный </a:t>
            </a:r>
            <a:r>
              <a:rPr lang="ru-RU" sz="1200" dirty="0">
                <a:solidFill>
                  <a:srgbClr val="002D86"/>
                </a:solidFill>
              </a:rPr>
              <a:t>бюджет Сахалинской </a:t>
            </a:r>
            <a:r>
              <a:rPr lang="ru-RU" sz="1200" dirty="0" smtClean="0">
                <a:solidFill>
                  <a:srgbClr val="002D86"/>
                </a:solidFill>
              </a:rPr>
              <a:t>области, </a:t>
            </a:r>
            <a:endParaRPr lang="ru-RU" sz="1200" dirty="0">
              <a:solidFill>
                <a:srgbClr val="002D86"/>
              </a:solidFill>
            </a:endParaRPr>
          </a:p>
          <a:p>
            <a:pPr>
              <a:defRPr>
                <a:solidFill>
                  <a:srgbClr val="002D86"/>
                </a:solidFill>
              </a:defRPr>
            </a:pPr>
            <a:r>
              <a:rPr lang="ru-RU" sz="1200" dirty="0">
                <a:solidFill>
                  <a:srgbClr val="002D86"/>
                </a:solidFill>
              </a:rPr>
              <a:t>млн. рублей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spc="0" baseline="0">
              <a:solidFill>
                <a:srgbClr val="002D8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286721662101038E-2"/>
          <c:y val="0.20133542034552174"/>
          <c:w val="0.94342655667579789"/>
          <c:h val="0.6441161074159894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'18 пищевая'!$A$11</c:f>
              <c:strCache>
                <c:ptCount val="1"/>
                <c:pt idx="0">
                  <c:v>млн. рублей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relaxedInset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Pt>
            <c:idx val="1"/>
            <c:invertIfNegative val="0"/>
            <c:bubble3D val="0"/>
            <c:spPr>
              <a:solidFill>
                <a:srgbClr val="9B9BD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Pt>
            <c:idx val="2"/>
            <c:invertIfNegative val="0"/>
            <c:bubble3D val="0"/>
            <c:spPr>
              <a:solidFill>
                <a:srgbClr val="1DA2D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Lbls>
            <c:dLbl>
              <c:idx val="0"/>
              <c:layout>
                <c:manualLayout>
                  <c:x val="3.1586771695378935E-2"/>
                  <c:y val="-6.5335495405488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713349206564543E-2"/>
                  <c:y val="-3.8078374252878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429761964301224E-2"/>
                  <c:y val="-4.5197747424504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'18 пищевая'!$B$10:$D$10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'18 пищевая'!$B$11:$D$11</c:f>
              <c:numCache>
                <c:formatCode>General</c:formatCode>
                <c:ptCount val="3"/>
                <c:pt idx="0">
                  <c:v>417.2</c:v>
                </c:pt>
                <c:pt idx="1">
                  <c:v>443.5</c:v>
                </c:pt>
                <c:pt idx="2">
                  <c:v>455.9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88696512"/>
        <c:axId val="288696904"/>
        <c:axId val="0"/>
      </c:bar3DChart>
      <c:catAx>
        <c:axId val="28869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D8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88696904"/>
        <c:crosses val="autoZero"/>
        <c:auto val="1"/>
        <c:lblAlgn val="ctr"/>
        <c:lblOffset val="100"/>
        <c:noMultiLvlLbl val="0"/>
      </c:catAx>
      <c:valAx>
        <c:axId val="288696904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88696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013648293963255"/>
          <c:y val="6.9378105950509583E-2"/>
          <c:w val="0.86486351706036746"/>
          <c:h val="0.657820840576746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пищевая!$A$4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4.4444444444444446E-2"/>
                  <c:y val="-4.761904761904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333333333333333E-2"/>
                  <c:y val="-4.3290043290043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пищевая!$B$3:$C$3</c:f>
              <c:strCache>
                <c:ptCount val="2"/>
                <c:pt idx="0">
                  <c:v>Молоко жидкое обработанное, включая молоко для детского питания </c:v>
                </c:pt>
                <c:pt idx="1">
                  <c:v>Хлеб и хлебобулочные изделия</c:v>
                </c:pt>
              </c:strCache>
            </c:strRef>
          </c:cat>
          <c:val>
            <c:numRef>
              <c:f>пищевая!$B$4:$C$4</c:f>
              <c:numCache>
                <c:formatCode>General</c:formatCode>
                <c:ptCount val="2"/>
                <c:pt idx="0">
                  <c:v>16555.400000000001</c:v>
                </c:pt>
                <c:pt idx="1">
                  <c:v>18605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пищевая!$A$5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4.1666666666666664E-2"/>
                  <c:y val="-5.1948051948051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2222222222222118E-2"/>
                  <c:y val="-3.0303030303030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пищевая!$B$3:$C$3</c:f>
              <c:strCache>
                <c:ptCount val="2"/>
                <c:pt idx="0">
                  <c:v>Молоко жидкое обработанное, включая молоко для детского питания </c:v>
                </c:pt>
                <c:pt idx="1">
                  <c:v>Хлеб и хлебобулочные изделия</c:v>
                </c:pt>
              </c:strCache>
            </c:strRef>
          </c:cat>
          <c:val>
            <c:numRef>
              <c:f>пищевая!$B$5:$C$5</c:f>
              <c:numCache>
                <c:formatCode>General</c:formatCode>
                <c:ptCount val="2"/>
                <c:pt idx="0">
                  <c:v>15512.4</c:v>
                </c:pt>
                <c:pt idx="1">
                  <c:v>17963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8698080"/>
        <c:axId val="290221272"/>
        <c:axId val="0"/>
      </c:bar3DChart>
      <c:catAx>
        <c:axId val="28869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90221272"/>
        <c:crosses val="autoZero"/>
        <c:auto val="1"/>
        <c:lblAlgn val="ctr"/>
        <c:lblOffset val="100"/>
        <c:noMultiLvlLbl val="0"/>
      </c:catAx>
      <c:valAx>
        <c:axId val="290221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88698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578499562554675"/>
          <c:y val="0.88147704490952816"/>
          <c:w val="0.20842979002624673"/>
          <c:h val="6.68031704402523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пищевая!$A$10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1.1111111111111086E-2"/>
                  <c:y val="-3.2394359810361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111111111111112E-2"/>
                  <c:y val="-1.7996866561311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6666666666666666E-2"/>
                  <c:y val="-2.1596239873574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пищевая!$B$9:$D$9</c:f>
              <c:strCache>
                <c:ptCount val="3"/>
                <c:pt idx="0">
                  <c:v>Кондитерские изделия</c:v>
                </c:pt>
                <c:pt idx="1">
                  <c:v>Сыры, продукты сырные, творог, масло сливочное</c:v>
                </c:pt>
                <c:pt idx="2">
                  <c:v>Мясо и субпродукты пищевые животных и птицы</c:v>
                </c:pt>
              </c:strCache>
            </c:strRef>
          </c:cat>
          <c:val>
            <c:numRef>
              <c:f>пищевая!$B$10:$D$10</c:f>
              <c:numCache>
                <c:formatCode>General</c:formatCode>
                <c:ptCount val="3"/>
                <c:pt idx="0">
                  <c:v>2823.6</c:v>
                </c:pt>
                <c:pt idx="1">
                  <c:v>1402.4</c:v>
                </c:pt>
                <c:pt idx="2">
                  <c:v>2908.1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пищевая!$A$11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2.5000000000000001E-2"/>
                  <c:y val="-2.8794986498098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6111111111111011E-2"/>
                  <c:y val="-3.2394359810361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444444444444344E-2"/>
                  <c:y val="-2.5195613185836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D8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пищевая!$B$9:$D$9</c:f>
              <c:strCache>
                <c:ptCount val="3"/>
                <c:pt idx="0">
                  <c:v>Кондитерские изделия</c:v>
                </c:pt>
                <c:pt idx="1">
                  <c:v>Сыры, продукты сырные, творог, масло сливочное</c:v>
                </c:pt>
                <c:pt idx="2">
                  <c:v>Мясо и субпродукты пищевые животных и птицы</c:v>
                </c:pt>
              </c:strCache>
            </c:strRef>
          </c:cat>
          <c:val>
            <c:numRef>
              <c:f>пищевая!$B$11:$D$11</c:f>
              <c:numCache>
                <c:formatCode>General</c:formatCode>
                <c:ptCount val="3"/>
                <c:pt idx="0">
                  <c:v>3154</c:v>
                </c:pt>
                <c:pt idx="1">
                  <c:v>1424.2</c:v>
                </c:pt>
                <c:pt idx="2">
                  <c:v>4592.7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0224016"/>
        <c:axId val="290228328"/>
        <c:axId val="0"/>
      </c:bar3DChart>
      <c:catAx>
        <c:axId val="29022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90228328"/>
        <c:crosses val="autoZero"/>
        <c:auto val="1"/>
        <c:lblAlgn val="ctr"/>
        <c:lblOffset val="100"/>
        <c:noMultiLvlLbl val="0"/>
      </c:catAx>
      <c:valAx>
        <c:axId val="290228328"/>
        <c:scaling>
          <c:orientation val="minMax"/>
          <c:max val="4600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90224016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r>
              <a:rPr lang="ru-RU" sz="140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Среднемесячный оборот общественного питания </a:t>
            </a:r>
            <a:endParaRPr lang="en-US" sz="1400" baseline="0" dirty="0" smtClean="0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2783825787033764"/>
          <c:y val="0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744666012669034E-3"/>
          <c:y val="0.29068627450980394"/>
          <c:w val="0.98078508653893459"/>
          <c:h val="0.49338759125697523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3300"/>
              </a:solidFill>
            </c:spPr>
          </c:dPt>
          <c:dLbls>
            <c:dLbl>
              <c:idx val="0"/>
              <c:layout>
                <c:manualLayout>
                  <c:x val="6.0140624105739096E-3"/>
                  <c:y val="-4.716763454007809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885803092585672E-3"/>
                  <c:y val="-6.241814211804932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432634589422724E-2"/>
                  <c:y val="-8.428631274746495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290312860860528E-2"/>
                  <c:y val="-5.861899074491736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4566563311147246E-2"/>
                  <c:y val="-4.77123292982421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230432308868039E-2"/>
                  <c:y val="-6.379359094747577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9541818585813695E-3"/>
                  <c:y val="-7.580335384449532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1760372584864211E-2"/>
                  <c:y val="-6.462387219342721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4298705867698104E-2"/>
                  <c:y val="-7.8009083919873129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D8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rgbClr val="002D86"/>
                    </a:solidFill>
                    <a:latin typeface="Calibri" panose="020F0502020204030204" pitchFamily="34" charset="0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ДФО!$A$36:$A$44</c:f>
              <c:strCache>
                <c:ptCount val="9"/>
                <c:pt idx="0">
                  <c:v>Сахалинская область</c:v>
                </c:pt>
                <c:pt idx="1">
                  <c:v>Камчатский край</c:v>
                </c:pt>
                <c:pt idx="2">
                  <c:v>Республика Саха (Якутия)</c:v>
                </c:pt>
                <c:pt idx="3">
                  <c:v>Магаданская область</c:v>
                </c:pt>
                <c:pt idx="4">
                  <c:v>Хабаровский край</c:v>
                </c:pt>
                <c:pt idx="5">
                  <c:v>Чукотский АО</c:v>
                </c:pt>
                <c:pt idx="6">
                  <c:v>Приморский край</c:v>
                </c:pt>
                <c:pt idx="7">
                  <c:v>Амурская область</c:v>
                </c:pt>
                <c:pt idx="8">
                  <c:v>Еврейский АО</c:v>
                </c:pt>
              </c:strCache>
            </c:strRef>
          </c:cat>
          <c:val>
            <c:numRef>
              <c:f>ДФО!$B$36:$B$44</c:f>
              <c:numCache>
                <c:formatCode>0</c:formatCode>
                <c:ptCount val="9"/>
                <c:pt idx="0">
                  <c:v>1147</c:v>
                </c:pt>
                <c:pt idx="1">
                  <c:v>1500</c:v>
                </c:pt>
                <c:pt idx="2">
                  <c:v>1397</c:v>
                </c:pt>
                <c:pt idx="3">
                  <c:v>1125</c:v>
                </c:pt>
                <c:pt idx="4">
                  <c:v>1014</c:v>
                </c:pt>
                <c:pt idx="5">
                  <c:v>840</c:v>
                </c:pt>
                <c:pt idx="6">
                  <c:v>674</c:v>
                </c:pt>
                <c:pt idx="7">
                  <c:v>586</c:v>
                </c:pt>
                <c:pt idx="8">
                  <c:v>412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0"/>
        <c:shape val="cylinder"/>
        <c:axId val="204188016"/>
        <c:axId val="204188408"/>
        <c:axId val="0"/>
      </c:bar3DChart>
      <c:catAx>
        <c:axId val="20418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04188408"/>
        <c:crosses val="autoZero"/>
        <c:auto val="1"/>
        <c:lblAlgn val="ctr"/>
        <c:lblOffset val="100"/>
        <c:noMultiLvlLbl val="0"/>
      </c:catAx>
      <c:valAx>
        <c:axId val="204188408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2041880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Структура</a:t>
            </a:r>
            <a:r>
              <a:rPr lang="ru-RU" baseline="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использования денежных доходов в 2016-2017 годах, % </a:t>
            </a:r>
            <a:endParaRPr lang="ru-RU" dirty="0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3964740369099723E-2"/>
          <c:y val="0.14719846491702515"/>
          <c:w val="0.93207051926180051"/>
          <c:h val="0.529792280911876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'слайд 3'!$B$10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9B9BD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2D8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3'!$A$11:$A$15</c:f>
              <c:strCache>
                <c:ptCount val="5"/>
                <c:pt idx="0">
                  <c:v>Покупка товаров</c:v>
                </c:pt>
                <c:pt idx="1">
                  <c:v>Оплата услуг</c:v>
                </c:pt>
                <c:pt idx="2">
                  <c:v>Оплата обязательных платежей</c:v>
                </c:pt>
                <c:pt idx="3">
                  <c:v>Сбережения</c:v>
                </c:pt>
                <c:pt idx="4">
                  <c:v>Прирост (+) уменьшение (-) денег на руках</c:v>
                </c:pt>
              </c:strCache>
            </c:strRef>
          </c:cat>
          <c:val>
            <c:numRef>
              <c:f>'слайд 3'!$B$11:$B$15</c:f>
              <c:numCache>
                <c:formatCode>General</c:formatCode>
                <c:ptCount val="5"/>
                <c:pt idx="0">
                  <c:v>48.8</c:v>
                </c:pt>
                <c:pt idx="1">
                  <c:v>17.7</c:v>
                </c:pt>
                <c:pt idx="2">
                  <c:v>13.9</c:v>
                </c:pt>
                <c:pt idx="3">
                  <c:v>10.7</c:v>
                </c:pt>
                <c:pt idx="4">
                  <c:v>3.9</c:v>
                </c:pt>
              </c:numCache>
            </c:numRef>
          </c:val>
        </c:ser>
        <c:ser>
          <c:idx val="1"/>
          <c:order val="1"/>
          <c:tx>
            <c:strRef>
              <c:f>'слайд 3'!$C$10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487DE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2D8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3'!$A$11:$A$15</c:f>
              <c:strCache>
                <c:ptCount val="5"/>
                <c:pt idx="0">
                  <c:v>Покупка товаров</c:v>
                </c:pt>
                <c:pt idx="1">
                  <c:v>Оплата услуг</c:v>
                </c:pt>
                <c:pt idx="2">
                  <c:v>Оплата обязательных платежей</c:v>
                </c:pt>
                <c:pt idx="3">
                  <c:v>Сбережения</c:v>
                </c:pt>
                <c:pt idx="4">
                  <c:v>Прирост (+) уменьшение (-) денег на руках</c:v>
                </c:pt>
              </c:strCache>
            </c:strRef>
          </c:cat>
          <c:val>
            <c:numRef>
              <c:f>'слайд 3'!$C$11:$C$15</c:f>
              <c:numCache>
                <c:formatCode>General</c:formatCode>
                <c:ptCount val="5"/>
                <c:pt idx="0">
                  <c:v>52.1</c:v>
                </c:pt>
                <c:pt idx="1">
                  <c:v>18.399999999999999</c:v>
                </c:pt>
                <c:pt idx="2">
                  <c:v>15.4</c:v>
                </c:pt>
                <c:pt idx="3">
                  <c:v>4.5</c:v>
                </c:pt>
                <c:pt idx="4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axId val="204265280"/>
        <c:axId val="204264496"/>
      </c:barChart>
      <c:catAx>
        <c:axId val="20426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4264496"/>
        <c:crosses val="autoZero"/>
        <c:auto val="1"/>
        <c:lblAlgn val="ctr"/>
        <c:lblOffset val="100"/>
        <c:noMultiLvlLbl val="0"/>
      </c:catAx>
      <c:valAx>
        <c:axId val="20426449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4265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Основные</a:t>
            </a:r>
            <a:r>
              <a:rPr lang="ru-RU" baseline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показатели, характеризующие уровень жизни населения Сахалинской области в 2016-2017 годах, %</a:t>
            </a:r>
            <a:endParaRPr lang="ru-RU">
              <a:solidFill>
                <a:srgbClr val="002D8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0555555555555555E-2"/>
          <c:y val="0.21211846381563837"/>
          <c:w val="0.93888888888888888"/>
          <c:h val="0.516634044918647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'слайд 3'!$B$2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1E8CD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3'!$A$3:$A$5</c:f>
              <c:strCache>
                <c:ptCount val="3"/>
                <c:pt idx="0">
                  <c:v>Реальные располагаемые денежные доходы</c:v>
                </c:pt>
                <c:pt idx="1">
                  <c:v>Реальная среднемесячная начисленная заработная плата одного работника</c:v>
                </c:pt>
                <c:pt idx="2">
                  <c:v>Реальные потребительские расходы</c:v>
                </c:pt>
              </c:strCache>
            </c:strRef>
          </c:cat>
          <c:val>
            <c:numRef>
              <c:f>'слайд 3'!$B$3:$B$5</c:f>
              <c:numCache>
                <c:formatCode>0.00</c:formatCode>
                <c:ptCount val="3"/>
                <c:pt idx="0">
                  <c:v>93.5</c:v>
                </c:pt>
                <c:pt idx="1">
                  <c:v>100</c:v>
                </c:pt>
                <c:pt idx="2">
                  <c:v>97.2</c:v>
                </c:pt>
              </c:numCache>
            </c:numRef>
          </c:val>
        </c:ser>
        <c:ser>
          <c:idx val="1"/>
          <c:order val="1"/>
          <c:tx>
            <c:strRef>
              <c:f>'слайд 3'!$C$2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9B9BD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'слайд 3'!$A$3:$A$5</c:f>
              <c:strCache>
                <c:ptCount val="3"/>
                <c:pt idx="0">
                  <c:v>Реальные располагаемые денежные доходы</c:v>
                </c:pt>
                <c:pt idx="1">
                  <c:v>Реальная среднемесячная начисленная заработная плата одного работника</c:v>
                </c:pt>
                <c:pt idx="2">
                  <c:v>Реальные потребительские расходы</c:v>
                </c:pt>
              </c:strCache>
            </c:strRef>
          </c:cat>
          <c:val>
            <c:numRef>
              <c:f>'слайд 3'!$C$3:$C$5</c:f>
              <c:numCache>
                <c:formatCode>0.00</c:formatCode>
                <c:ptCount val="3"/>
                <c:pt idx="0">
                  <c:v>94.2</c:v>
                </c:pt>
                <c:pt idx="1">
                  <c:v>101.9</c:v>
                </c:pt>
                <c:pt idx="2">
                  <c:v>101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4261752"/>
        <c:axId val="204266848"/>
      </c:barChart>
      <c:catAx>
        <c:axId val="204261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4266848"/>
        <c:crosses val="autoZero"/>
        <c:auto val="1"/>
        <c:lblAlgn val="ctr"/>
        <c:lblOffset val="100"/>
        <c:noMultiLvlLbl val="0"/>
      </c:catAx>
      <c:valAx>
        <c:axId val="2042668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04261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r>
              <a:rPr lang="ru-RU" sz="120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Оборот розничной торговли в </a:t>
            </a:r>
            <a:r>
              <a:rPr lang="ru-RU" sz="1200" dirty="0" smtClean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2015-2017 </a:t>
            </a:r>
            <a:r>
              <a:rPr lang="ru-RU" sz="120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гг.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9321226151078945E-2"/>
          <c:y val="0.15842968275614927"/>
          <c:w val="0.8251416399037077"/>
          <c:h val="0.58150339939676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'торговля '!$A$4</c:f>
              <c:strCache>
                <c:ptCount val="1"/>
                <c:pt idx="0">
                  <c:v>Оборот розничной торговли, млрд. рублей</c:v>
                </c:pt>
              </c:strCache>
            </c:strRef>
          </c:tx>
          <c:spPr>
            <a:solidFill>
              <a:srgbClr val="2D2D8A">
                <a:lumMod val="40000"/>
                <a:lumOff val="60000"/>
              </a:srgb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-2.7433527330822777E-3"/>
                  <c:y val="2.1635146074030468E-3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2D86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3715668718980221E-2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2D86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776962662275913E-3"/>
                  <c:y val="-5.6254650411689193E-4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2D86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1" u="none" strike="noStrike" baseline="0">
                    <a:solidFill>
                      <a:srgbClr val="002D86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'!$B$3:$D$3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'!$B$4:$D$4</c:f>
              <c:numCache>
                <c:formatCode>General</c:formatCode>
                <c:ptCount val="3"/>
                <c:pt idx="0">
                  <c:v>133</c:v>
                </c:pt>
                <c:pt idx="1">
                  <c:v>134.69999999999999</c:v>
                </c:pt>
                <c:pt idx="2">
                  <c:v>141.30000000000001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6"/>
        <c:axId val="204262536"/>
        <c:axId val="204266456"/>
      </c:barChart>
      <c:lineChart>
        <c:grouping val="stacked"/>
        <c:varyColors val="0"/>
        <c:ser>
          <c:idx val="1"/>
          <c:order val="1"/>
          <c:tx>
            <c:strRef>
              <c:f>'торговля '!$A$5</c:f>
              <c:strCache>
                <c:ptCount val="1"/>
                <c:pt idx="0">
                  <c:v>Индекс физического объема, %</c:v>
                </c:pt>
              </c:strCache>
            </c:strRef>
          </c:tx>
          <c:spPr>
            <a:ln cap="sq" cmpd="sng">
              <a:solidFill>
                <a:schemeClr val="accent1"/>
              </a:solidFill>
              <a:prstDash val="solid"/>
            </a:ln>
          </c:spPr>
          <c:marker>
            <c:symbol val="square"/>
            <c:size val="7"/>
            <c:spPr>
              <a:solidFill>
                <a:schemeClr val="tx2"/>
              </a:solidFill>
              <a:ln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c:spPr>
          </c:marker>
          <c:dLbls>
            <c:dLbl>
              <c:idx val="0"/>
              <c:layout>
                <c:manualLayout>
                  <c:x val="-8.611111111111111E-2"/>
                  <c:y val="-6.4814814814814797E-2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2D86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8333333333333334E-2"/>
                  <c:y val="-8.3333333333333329E-2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2D86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888888888888889E-2"/>
                  <c:y val="-7.8703703703703706E-2"/>
                </c:manualLayout>
              </c:layout>
              <c:spPr/>
              <c:txPr>
                <a:bodyPr/>
                <a:lstStyle/>
                <a:p>
                  <a:pPr>
                    <a:defRPr sz="1100" b="1" i="1" u="none" strike="noStrike" baseline="0">
                      <a:solidFill>
                        <a:srgbClr val="002D86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i="1" u="none" strike="noStrike" baseline="0">
                    <a:solidFill>
                      <a:srgbClr val="002D86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'!$B$3:$D$3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'!$B$5:$D$5</c:f>
              <c:numCache>
                <c:formatCode>General</c:formatCode>
                <c:ptCount val="3"/>
                <c:pt idx="0">
                  <c:v>96.1</c:v>
                </c:pt>
                <c:pt idx="1">
                  <c:v>95.8</c:v>
                </c:pt>
                <c:pt idx="2">
                  <c:v>100.8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262928"/>
        <c:axId val="204267240"/>
      </c:lineChart>
      <c:catAx>
        <c:axId val="204262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1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4266456"/>
        <c:crosses val="autoZero"/>
        <c:auto val="1"/>
        <c:lblAlgn val="ctr"/>
        <c:lblOffset val="100"/>
        <c:noMultiLvlLbl val="0"/>
      </c:catAx>
      <c:valAx>
        <c:axId val="204266456"/>
        <c:scaling>
          <c:orientation val="minMax"/>
          <c:min val="8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4262536"/>
        <c:crosses val="autoZero"/>
        <c:crossBetween val="between"/>
      </c:valAx>
      <c:catAx>
        <c:axId val="204262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267240"/>
        <c:crosses val="autoZero"/>
        <c:auto val="1"/>
        <c:lblAlgn val="ctr"/>
        <c:lblOffset val="100"/>
        <c:noMultiLvlLbl val="0"/>
      </c:catAx>
      <c:valAx>
        <c:axId val="204267240"/>
        <c:scaling>
          <c:orientation val="minMax"/>
          <c:max val="150"/>
          <c:min val="80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4262928"/>
        <c:crosses val="max"/>
        <c:crossBetween val="between"/>
        <c:majorUnit val="10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100" b="0" i="0" u="none" strike="noStrike" baseline="0">
              <a:solidFill>
                <a:srgbClr val="002D86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100" b="1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r>
              <a:rPr lang="ru-RU" sz="1200" b="1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Индекс физического объёма оборота</a:t>
            </a:r>
            <a:r>
              <a:rPr lang="ru-RU" sz="1200" b="1" baseline="0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розничной торговли по </a:t>
            </a:r>
            <a:r>
              <a:rPr lang="ru-RU" sz="1200" b="1" dirty="0">
                <a:solidFill>
                  <a:srgbClr val="002D8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продовольственным и непродовольственным товарам, %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7.6051898741415491E-2"/>
          <c:y val="0.29472183929531065"/>
          <c:w val="0.92796981627296593"/>
          <c:h val="0.492769099905616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'торговля '!$A$20</c:f>
              <c:strCache>
                <c:ptCount val="1"/>
                <c:pt idx="0">
                  <c:v>Продовольственные товары</c:v>
                </c:pt>
              </c:strCache>
            </c:strRef>
          </c:tx>
          <c:spPr>
            <a:solidFill>
              <a:srgbClr val="2D2D8A">
                <a:lumMod val="40000"/>
                <a:lumOff val="6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1.5904253798340567E-2"/>
                  <c:y val="-2.7777698958801358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rgbClr val="002D86"/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6111111111111108E-2"/>
                  <c:y val="-2.7777777777777776E-2"/>
                </c:manualLayout>
              </c:layout>
              <c:spPr/>
              <c:txPr>
                <a:bodyPr/>
                <a:lstStyle/>
                <a:p>
                  <a:pPr>
                    <a:defRPr sz="1050" b="1" i="0" u="none" strike="noStrike" baseline="0">
                      <a:solidFill>
                        <a:srgbClr val="002D86"/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7145969498910684E-3"/>
                  <c:y val="-2.4024024024024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 b="1" i="0" u="none" strike="noStrike" baseline="0">
                    <a:solidFill>
                      <a:srgbClr val="002D86"/>
                    </a:solidFill>
                    <a:latin typeface="Calibri" panose="020F0502020204030204" pitchFamily="34" charset="0"/>
                    <a:ea typeface="Times New Roman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'!$B$20:$D$20</c:f>
              <c:numCache>
                <c:formatCode>General</c:formatCode>
                <c:ptCount val="3"/>
                <c:pt idx="0">
                  <c:v>94.9</c:v>
                </c:pt>
                <c:pt idx="1">
                  <c:v>94.3</c:v>
                </c:pt>
                <c:pt idx="2">
                  <c:v>103.2</c:v>
                </c:pt>
              </c:numCache>
            </c:numRef>
          </c:val>
        </c:ser>
        <c:ser>
          <c:idx val="1"/>
          <c:order val="1"/>
          <c:tx>
            <c:strRef>
              <c:f>'торговля '!$A$21</c:f>
              <c:strCache>
                <c:ptCount val="1"/>
                <c:pt idx="0">
                  <c:v>Непродовольственные товары</c:v>
                </c:pt>
              </c:strCache>
            </c:strRef>
          </c:tx>
          <c:spPr>
            <a:solidFill>
              <a:srgbClr val="487DE6"/>
            </a:solidFill>
          </c:spPr>
          <c:invertIfNegative val="0"/>
          <c:dLbls>
            <c:dLbl>
              <c:idx val="0"/>
              <c:layout>
                <c:manualLayout>
                  <c:x val="3.6111111111111163E-2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050" b="0" i="0" u="none" strike="noStrike" baseline="0">
                      <a:solidFill>
                        <a:schemeClr val="accent1">
                          <a:lumMod val="75000"/>
                        </a:schemeClr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333333333333333E-2"/>
                  <c:y val="-3.7037037037037035E-2"/>
                </c:manualLayout>
              </c:layout>
              <c:spPr/>
              <c:txPr>
                <a:bodyPr/>
                <a:lstStyle/>
                <a:p>
                  <a:pPr>
                    <a:defRPr sz="1050" b="0" i="0" u="none" strike="noStrike" baseline="0">
                      <a:solidFill>
                        <a:schemeClr val="accent1">
                          <a:lumMod val="75000"/>
                        </a:schemeClr>
                      </a:solidFill>
                      <a:latin typeface="Calibri" panose="020F0502020204030204" pitchFamily="34" charset="0"/>
                      <a:ea typeface="Times New Roman"/>
                      <a:cs typeface="Calibri" panose="020F050202020403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9048656499636786E-2"/>
                  <c:y val="-2.8028028028028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 b="0" i="0" u="none" strike="noStrike" baseline="0">
                    <a:solidFill>
                      <a:schemeClr val="accent1">
                        <a:lumMod val="75000"/>
                      </a:schemeClr>
                    </a:solidFill>
                    <a:latin typeface="Calibri" panose="020F0502020204030204" pitchFamily="34" charset="0"/>
                    <a:ea typeface="Times New Roman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'торговля '!$B$19:$D$19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'торговля '!$B$21:$D$21</c:f>
              <c:numCache>
                <c:formatCode>General</c:formatCode>
                <c:ptCount val="3"/>
                <c:pt idx="0">
                  <c:v>97.3</c:v>
                </c:pt>
                <c:pt idx="1">
                  <c:v>97.5</c:v>
                </c:pt>
                <c:pt idx="2">
                  <c:v>98.4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4260184"/>
        <c:axId val="204263320"/>
        <c:axId val="0"/>
      </c:bar3DChart>
      <c:catAx>
        <c:axId val="204260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4263320"/>
        <c:crosses val="autoZero"/>
        <c:auto val="1"/>
        <c:lblAlgn val="ctr"/>
        <c:lblOffset val="100"/>
        <c:noMultiLvlLbl val="0"/>
      </c:catAx>
      <c:valAx>
        <c:axId val="204263320"/>
        <c:scaling>
          <c:orientation val="minMax"/>
          <c:max val="105"/>
          <c:min val="3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4260184"/>
        <c:crosses val="autoZero"/>
        <c:crossBetween val="between"/>
        <c:majorUnit val="15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1.1111225475900479E-2"/>
          <c:y val="0.88879719414070579"/>
          <c:w val="0.89999988563521061"/>
          <c:h val="6.9403047180078059E-2"/>
        </c:manualLayout>
      </c:layout>
      <c:overlay val="0"/>
      <c:txPr>
        <a:bodyPr/>
        <a:lstStyle/>
        <a:p>
          <a:pPr>
            <a:defRPr sz="1100" b="0" i="0" u="none" strike="noStrike" baseline="0">
              <a:solidFill>
                <a:srgbClr val="002D86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1" i="0" u="none" strike="noStrike" kern="1200" spc="0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r>
              <a:rPr lang="ru-RU" sz="1200" b="1" i="0" u="none" strike="noStrike" kern="1200" baseline="0" dirty="0" smtClean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Удельный вес товаров в обороте розничной торговли 2015-2017 годы, % </a:t>
            </a:r>
            <a:endParaRPr lang="ru-RU" sz="1200" b="1" i="0" u="none" strike="noStrike" kern="1200" baseline="0" dirty="0">
              <a:solidFill>
                <a:srgbClr val="002D86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ru-RU" sz="1200" b="1" i="0" u="none" strike="noStrike" kern="1200" spc="0" baseline="0">
              <a:solidFill>
                <a:srgbClr val="002D86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'[Диаграмма в Microsoft PowerPoint]торговля '!$A$254</c:f>
              <c:strCache>
                <c:ptCount val="1"/>
                <c:pt idx="0">
                  <c:v>продвольственные </c:v>
                </c:pt>
              </c:strCache>
            </c:strRef>
          </c:tx>
          <c:spPr>
            <a:solidFill>
              <a:srgbClr val="9B9BD9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52,8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51,6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51,9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D8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'[Диаграмма в Microsoft PowerPoint]торговля '!$B$253:$D$253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'[Диаграмма в Microsoft PowerPoint]торговля '!$B$254:$D$254</c:f>
              <c:numCache>
                <c:formatCode>General</c:formatCode>
                <c:ptCount val="3"/>
                <c:pt idx="0">
                  <c:v>50</c:v>
                </c:pt>
                <c:pt idx="1">
                  <c:v>49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PowerPoint]торговля '!$A$255</c:f>
              <c:strCache>
                <c:ptCount val="1"/>
                <c:pt idx="0">
                  <c:v>не продовольственные</c:v>
                </c:pt>
              </c:strCache>
            </c:strRef>
          </c:tx>
          <c:spPr>
            <a:solidFill>
              <a:srgbClr val="487DE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47,2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48,4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48,1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2D86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'[Диаграмма в Microsoft PowerPoint]торговля '!$B$253:$D$253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'[Диаграмма в Microsoft PowerPoint]торговля '!$B$255:$D$255</c:f>
              <c:numCache>
                <c:formatCode>General</c:formatCode>
                <c:ptCount val="3"/>
                <c:pt idx="0">
                  <c:v>50</c:v>
                </c:pt>
                <c:pt idx="1">
                  <c:v>51</c:v>
                </c:pt>
                <c:pt idx="2">
                  <c:v>52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4265672"/>
        <c:axId val="204264888"/>
        <c:axId val="0"/>
      </c:bar3DChart>
      <c:catAx>
        <c:axId val="204265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4264888"/>
        <c:crosses val="autoZero"/>
        <c:auto val="1"/>
        <c:lblAlgn val="ctr"/>
        <c:lblOffset val="100"/>
        <c:noMultiLvlLbl val="0"/>
      </c:catAx>
      <c:valAx>
        <c:axId val="204264888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D8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204265672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2D8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299151708600527"/>
          <c:y val="0.16074400391581009"/>
          <c:w val="0.74910046500597682"/>
          <c:h val="0.7883504650024474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'[Диаграмма в Microsoft PowerPoint]товарооборот общепит'!$B$3</c:f>
              <c:strCache>
                <c:ptCount val="1"/>
                <c:pt idx="0">
                  <c:v>в сопоставимых ценах 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1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2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3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4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5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6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7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8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9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10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11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12"/>
            <c:invertIfNegative val="0"/>
            <c:bubble3D val="0"/>
            <c:spPr>
              <a:solidFill>
                <a:srgbClr val="1DA2D1"/>
              </a:solidFill>
            </c:spPr>
          </c:dPt>
          <c:dPt>
            <c:idx val="13"/>
            <c:invertIfNegative val="0"/>
            <c:bubble3D val="0"/>
            <c:spPr>
              <a:solidFill>
                <a:srgbClr val="487DE6"/>
              </a:solidFill>
            </c:spPr>
          </c:dPt>
          <c:dPt>
            <c:idx val="14"/>
            <c:invertIfNegative val="0"/>
            <c:bubble3D val="0"/>
            <c:spPr>
              <a:solidFill>
                <a:srgbClr val="487DE6"/>
              </a:solidFill>
            </c:spPr>
          </c:dPt>
          <c:dPt>
            <c:idx val="15"/>
            <c:invertIfNegative val="0"/>
            <c:bubble3D val="0"/>
            <c:spPr>
              <a:solidFill>
                <a:srgbClr val="487DE6"/>
              </a:solidFill>
            </c:spPr>
          </c:dPt>
          <c:dPt>
            <c:idx val="16"/>
            <c:invertIfNegative val="0"/>
            <c:bubble3D val="0"/>
            <c:spPr>
              <a:solidFill>
                <a:srgbClr val="487DE6"/>
              </a:solidFill>
            </c:spPr>
          </c:dPt>
          <c:dPt>
            <c:idx val="17"/>
            <c:invertIfNegative val="0"/>
            <c:bubble3D val="0"/>
            <c:spPr>
              <a:solidFill>
                <a:srgbClr val="487DE6"/>
              </a:solidFill>
            </c:spPr>
          </c:dPt>
          <c:dPt>
            <c:idx val="18"/>
            <c:invertIfNegative val="0"/>
            <c:bubble3D val="0"/>
            <c:spPr>
              <a:pattFill prst="pct90">
                <a:fgClr>
                  <a:schemeClr val="tx2"/>
                </a:fgClr>
                <a:bgClr>
                  <a:schemeClr val="bg1"/>
                </a:bgClr>
              </a:pattFill>
            </c:spPr>
          </c:dPt>
          <c:dLbls>
            <c:dLbl>
              <c:idx val="18"/>
              <c:layout>
                <c:manualLayout>
                  <c:x val="4.884004884004884E-3"/>
                  <c:y val="-2.2574962492089563E-3"/>
                </c:manualLayout>
              </c:layout>
              <c:tx>
                <c:rich>
                  <a:bodyPr/>
                  <a:lstStyle/>
                  <a:p>
                    <a:fld id="{82C1D5A9-2D65-4A91-A410-3A4FCAC1D626}" type="VALUE">
                      <a:rPr lang="en-US">
                        <a:solidFill>
                          <a:srgbClr val="002D86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4415954415954416E-2"/>
                      <c:h val="4.2600631412786097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300" b="1" i="0" u="none" strike="noStrike" baseline="0">
                    <a:solidFill>
                      <a:srgbClr val="002D86"/>
                    </a:solidFill>
                    <a:latin typeface="Calibri" panose="020F0502020204030204" pitchFamily="34" charset="0"/>
                    <a:ea typeface="Times New Roman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'[Диаграмма в Microsoft PowerPoint]товарооборот общепит'!$A$4:$A$22</c:f>
              <c:strCache>
                <c:ptCount val="19"/>
                <c:pt idx="0">
                  <c:v>Макаровский</c:v>
                </c:pt>
                <c:pt idx="1">
                  <c:v>Корсаковский</c:v>
                </c:pt>
                <c:pt idx="2">
                  <c:v>Холмский</c:v>
                </c:pt>
                <c:pt idx="3">
                  <c:v>Смирныховский</c:v>
                </c:pt>
                <c:pt idx="4">
                  <c:v>Ногликский </c:v>
                </c:pt>
                <c:pt idx="5">
                  <c:v>Долинский</c:v>
                </c:pt>
                <c:pt idx="6">
                  <c:v>Охинский </c:v>
                </c:pt>
                <c:pt idx="7">
                  <c:v>Южно-Курильский </c:v>
                </c:pt>
                <c:pt idx="8">
                  <c:v>Тымовский</c:v>
                </c:pt>
                <c:pt idx="9">
                  <c:v>Углегорский</c:v>
                </c:pt>
                <c:pt idx="10">
                  <c:v>Южно-Сахалинск</c:v>
                </c:pt>
                <c:pt idx="11">
                  <c:v>А-Сахалинский</c:v>
                </c:pt>
                <c:pt idx="12">
                  <c:v>Томаринский</c:v>
                </c:pt>
                <c:pt idx="13">
                  <c:v>Невельский</c:v>
                </c:pt>
                <c:pt idx="14">
                  <c:v>Курильский</c:v>
                </c:pt>
                <c:pt idx="15">
                  <c:v>С-Курильский</c:v>
                </c:pt>
                <c:pt idx="16">
                  <c:v>Анивский </c:v>
                </c:pt>
                <c:pt idx="17">
                  <c:v>Поронайский </c:v>
                </c:pt>
                <c:pt idx="18">
                  <c:v>В среднем по области </c:v>
                </c:pt>
              </c:strCache>
            </c:strRef>
          </c:cat>
          <c:val>
            <c:numRef>
              <c:f>'[Диаграмма в Microsoft PowerPoint]товарооборот общепит'!$B$4:$B$22</c:f>
              <c:numCache>
                <c:formatCode>0.0</c:formatCode>
                <c:ptCount val="19"/>
                <c:pt idx="0">
                  <c:v>97.6</c:v>
                </c:pt>
                <c:pt idx="1">
                  <c:v>98.4</c:v>
                </c:pt>
                <c:pt idx="2">
                  <c:v>98.8</c:v>
                </c:pt>
                <c:pt idx="3">
                  <c:v>98.9</c:v>
                </c:pt>
                <c:pt idx="4">
                  <c:v>99</c:v>
                </c:pt>
                <c:pt idx="5">
                  <c:v>99.1</c:v>
                </c:pt>
                <c:pt idx="6">
                  <c:v>99.7</c:v>
                </c:pt>
                <c:pt idx="7">
                  <c:v>100.4</c:v>
                </c:pt>
                <c:pt idx="8">
                  <c:v>100.4</c:v>
                </c:pt>
                <c:pt idx="9">
                  <c:v>100.9</c:v>
                </c:pt>
                <c:pt idx="10">
                  <c:v>100.9</c:v>
                </c:pt>
                <c:pt idx="11">
                  <c:v>102.4</c:v>
                </c:pt>
                <c:pt idx="12">
                  <c:v>102.4</c:v>
                </c:pt>
                <c:pt idx="13">
                  <c:v>102.9</c:v>
                </c:pt>
                <c:pt idx="14">
                  <c:v>103.5</c:v>
                </c:pt>
                <c:pt idx="15">
                  <c:v>103.6</c:v>
                </c:pt>
                <c:pt idx="16">
                  <c:v>106.1</c:v>
                </c:pt>
                <c:pt idx="17">
                  <c:v>108.1</c:v>
                </c:pt>
                <c:pt idx="18">
                  <c:v>100.8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04264104"/>
        <c:axId val="204266064"/>
      </c:barChart>
      <c:catAx>
        <c:axId val="204264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4266064"/>
        <c:crosses val="autoZero"/>
        <c:auto val="1"/>
        <c:lblAlgn val="ctr"/>
        <c:lblOffset val="100"/>
        <c:noMultiLvlLbl val="0"/>
      </c:catAx>
      <c:valAx>
        <c:axId val="204266064"/>
        <c:scaling>
          <c:orientation val="minMax"/>
          <c:max val="120"/>
          <c:min val="80"/>
        </c:scaling>
        <c:delete val="0"/>
        <c:axPos val="b"/>
        <c:numFmt formatCode="0.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2D86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defRPr>
            </a:pPr>
            <a:endParaRPr lang="ru-RU"/>
          </a:p>
        </c:txPr>
        <c:crossAx val="2042641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3B9D29-0344-49E9-8E51-33FFE4ABA702}" type="doc">
      <dgm:prSet loTypeId="urn:microsoft.com/office/officeart/2005/8/layout/vList2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EE88264E-BB4F-477B-AFEB-77B636C1E767}">
      <dgm:prSet custT="1"/>
      <dgm:spPr>
        <a:xfrm>
          <a:off x="0" y="423"/>
          <a:ext cx="4032448" cy="865680"/>
        </a:xfrm>
        <a:prstGeom prst="snip2DiagRect">
          <a:avLst/>
        </a:prstGeom>
        <a:solidFill>
          <a:srgbClr val="9BBB59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>
            <a:spcAft>
              <a:spcPts val="0"/>
            </a:spcAft>
          </a:pP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Обеспеченность посадочными местами общедоступных  </a:t>
          </a:r>
          <a:r>
            <a:rPr kumimoji="0" lang="ru-RU" sz="13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предприятий</a:t>
          </a: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 общественного питания по муниципальным образованиям, </a:t>
          </a:r>
        </a:p>
        <a:p>
          <a:pPr algn="ctr" rtl="0">
            <a:spcAft>
              <a:spcPts val="0"/>
            </a:spcAft>
          </a:pP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количество мест на 1000 жителей</a:t>
          </a:r>
          <a:endParaRPr kumimoji="0" lang="ru-RU" sz="1200" b="1" u="none" strike="noStrike" kern="1200" cap="none" spc="0" normalizeH="0" baseline="0" dirty="0">
            <a:ln>
              <a:noFill/>
            </a:ln>
            <a:solidFill>
              <a:sysClr val="window" lastClr="FFFFFF"/>
            </a:solidFill>
            <a:effectLst/>
            <a:uLnTx/>
            <a:uFillTx/>
            <a:latin typeface="Swift ExtraBoldC" panose="020A0803090405020504" pitchFamily="18" charset="0"/>
            <a:ea typeface="+mn-ea"/>
            <a:cs typeface="Times New Roman" panose="02020603050405020304" pitchFamily="18" charset="0"/>
          </a:endParaRPr>
        </a:p>
      </dgm:t>
    </dgm:pt>
    <dgm:pt modelId="{48BF1F5A-A632-45FA-BAEC-0CC9AB7D0832}" type="parTrans" cxnId="{0EF598D2-A9B8-4B0D-BBB2-317C3AFCA68F}">
      <dgm:prSet/>
      <dgm:spPr/>
      <dgm:t>
        <a:bodyPr/>
        <a:lstStyle/>
        <a:p>
          <a:endParaRPr lang="ru-RU"/>
        </a:p>
      </dgm:t>
    </dgm:pt>
    <dgm:pt modelId="{3D62547B-7BA7-494B-BE5E-528B9D926955}" type="sibTrans" cxnId="{0EF598D2-A9B8-4B0D-BBB2-317C3AFCA68F}">
      <dgm:prSet/>
      <dgm:spPr/>
      <dgm:t>
        <a:bodyPr/>
        <a:lstStyle/>
        <a:p>
          <a:endParaRPr lang="ru-RU"/>
        </a:p>
      </dgm:t>
    </dgm:pt>
    <dgm:pt modelId="{EF157730-7B8E-455B-851B-07869D939C20}" type="pres">
      <dgm:prSet presAssocID="{9F3B9D29-0344-49E9-8E51-33FFE4ABA7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93D43A-D750-4B23-B659-77523382AF32}" type="pres">
      <dgm:prSet presAssocID="{EE88264E-BB4F-477B-AFEB-77B636C1E767}" presName="parentText" presStyleLbl="node1" presStyleIdx="0" presStyleCnt="1" custScaleY="291008">
        <dgm:presLayoutVars>
          <dgm:chMax val="0"/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</dgm:ptLst>
  <dgm:cxnLst>
    <dgm:cxn modelId="{4D779FEF-6109-40D9-84C7-3E2F0E7FD84E}" type="presOf" srcId="{9F3B9D29-0344-49E9-8E51-33FFE4ABA702}" destId="{EF157730-7B8E-455B-851B-07869D939C20}" srcOrd="0" destOrd="0" presId="urn:microsoft.com/office/officeart/2005/8/layout/vList2"/>
    <dgm:cxn modelId="{EB220B6A-6BAF-4664-8DCC-2A97C5A2FF81}" type="presOf" srcId="{EE88264E-BB4F-477B-AFEB-77B636C1E767}" destId="{2493D43A-D750-4B23-B659-77523382AF32}" srcOrd="0" destOrd="0" presId="urn:microsoft.com/office/officeart/2005/8/layout/vList2"/>
    <dgm:cxn modelId="{0EF598D2-A9B8-4B0D-BBB2-317C3AFCA68F}" srcId="{9F3B9D29-0344-49E9-8E51-33FFE4ABA702}" destId="{EE88264E-BB4F-477B-AFEB-77B636C1E767}" srcOrd="0" destOrd="0" parTransId="{48BF1F5A-A632-45FA-BAEC-0CC9AB7D0832}" sibTransId="{3D62547B-7BA7-494B-BE5E-528B9D926955}"/>
    <dgm:cxn modelId="{F44116F5-A9A0-4D2F-BC4B-FEF0AD6C4338}" type="presParOf" srcId="{EF157730-7B8E-455B-851B-07869D939C20}" destId="{2493D43A-D750-4B23-B659-77523382AF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93D43A-D750-4B23-B659-77523382AF32}">
      <dsp:nvSpPr>
        <dsp:cNvPr id="0" name=""/>
        <dsp:cNvSpPr/>
      </dsp:nvSpPr>
      <dsp:spPr>
        <a:xfrm>
          <a:off x="0" y="528"/>
          <a:ext cx="4032448" cy="1081493"/>
        </a:xfrm>
        <a:prstGeom prst="snip2DiagRect">
          <a:avLst/>
        </a:prstGeom>
        <a:solidFill>
          <a:srgbClr val="9BBB59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Обеспеченность посадочными местами общедоступных  </a:t>
          </a:r>
          <a:r>
            <a:rPr kumimoji="0" lang="ru-RU" sz="13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предприятий</a:t>
          </a: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 общественного питания по муниципальным образованиям,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kumimoji="0" lang="ru-RU" sz="1200" b="1" u="none" strike="noStrike" kern="1200" cap="none" spc="0" normalizeH="0" baseline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wift ExtraBoldC" panose="020A0803090405020504" pitchFamily="18" charset="0"/>
              <a:ea typeface="+mn-ea"/>
              <a:cs typeface="Times New Roman" panose="02020603050405020304" pitchFamily="18" charset="0"/>
            </a:rPr>
            <a:t>количество мест на 1000 жителей</a:t>
          </a:r>
          <a:endParaRPr kumimoji="0" lang="ru-RU" sz="1200" b="1" u="none" strike="noStrike" kern="1200" cap="none" spc="0" normalizeH="0" baseline="0" dirty="0">
            <a:ln>
              <a:noFill/>
            </a:ln>
            <a:solidFill>
              <a:sysClr val="window" lastClr="FFFFFF"/>
            </a:solidFill>
            <a:effectLst/>
            <a:uLnTx/>
            <a:uFillTx/>
            <a:latin typeface="Swift ExtraBoldC" panose="020A0803090405020504" pitchFamily="18" charset="0"/>
            <a:ea typeface="+mn-ea"/>
            <a:cs typeface="Times New Roman" panose="02020603050405020304" pitchFamily="18" charset="0"/>
          </a:endParaRPr>
        </a:p>
      </dsp:txBody>
      <dsp:txXfrm>
        <a:off x="90126" y="90654"/>
        <a:ext cx="3852196" cy="9012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0.17019</cdr:x>
      <cdr:y>0.18571</cdr:y>
    </cdr:from>
    <cdr:to>
      <cdr:x>0.98529</cdr:x>
      <cdr:y>0.18571</cdr:y>
    </cdr:to>
    <cdr:cxnSp macro="">
      <cdr:nvCxnSpPr>
        <cdr:cNvPr id="3" name="Прямая соединительная линия 2"/>
        <cdr:cNvCxnSpPr/>
      </cdr:nvCxnSpPr>
      <cdr:spPr bwMode="auto">
        <a:xfrm xmlns:a="http://schemas.openxmlformats.org/drawingml/2006/main">
          <a:off x="1368152" y="936104"/>
          <a:ext cx="6552728" cy="0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rgbClr val="FF0000"/>
          </a:solidFill>
          <a:prstDash val="solid"/>
          <a:miter lim="800000"/>
          <a:headEnd type="none" w="med" len="med"/>
          <a:tailEnd type="none" w="med" len="med"/>
        </a:ln>
        <a:effectLst xmlns:a="http://schemas.openxmlformats.org/drawingml/2006/main"/>
      </cdr:spPr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0.69574</cdr:x>
      <cdr:y>0.05172</cdr:y>
    </cdr:from>
    <cdr:to>
      <cdr:x>0.69574</cdr:x>
      <cdr:y>0.89655</cdr:y>
    </cdr:to>
    <cdr:cxnSp macro="">
      <cdr:nvCxnSpPr>
        <cdr:cNvPr id="2" name="Прямая соединительная линия 1"/>
        <cdr:cNvCxnSpPr/>
      </cdr:nvCxnSpPr>
      <cdr:spPr>
        <a:xfrm xmlns:a="http://schemas.openxmlformats.org/drawingml/2006/main">
          <a:off x="2880320" y="216024"/>
          <a:ext cx="0" cy="3528392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00B050"/>
          </a:solidFill>
          <a:prstDash val="sysDot"/>
          <a:beve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F108A-F819-492A-B049-A5B568A27FDE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259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31259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5A99B-C7EB-4CAB-93AC-FB1F152F63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211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42A9E-8C1C-45AC-B42B-CC045BC6BE69}" type="datetimeFigureOut">
              <a:rPr lang="ru-RU" smtClean="0"/>
              <a:t>27.02.2018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0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ED4B83-8370-471E-A578-4E1D88A4AC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2300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563" y="4716147"/>
            <a:ext cx="5438139" cy="4468175"/>
          </a:xfrm>
          <a:prstGeom prst="rect">
            <a:avLst/>
          </a:prstGeom>
          <a:noFill/>
        </p:spPr>
        <p:txBody>
          <a:bodyPr wrap="square" lIns="90946" tIns="45473" rIns="90946" bIns="4547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5" y="5"/>
            <a:ext cx="2946449" cy="4959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46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453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281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4B83-8370-471E-A578-4E1D88A4ACE2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991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563" y="4716147"/>
            <a:ext cx="5438139" cy="4468175"/>
          </a:xfrm>
          <a:prstGeom prst="rect">
            <a:avLst/>
          </a:prstGeom>
          <a:noFill/>
        </p:spPr>
        <p:txBody>
          <a:bodyPr wrap="square" lIns="90946" tIns="45473" rIns="90946" bIns="4547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5" y="5"/>
            <a:ext cx="2946449" cy="4959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63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563" y="4716147"/>
            <a:ext cx="5438139" cy="4468175"/>
          </a:xfrm>
          <a:prstGeom prst="rect">
            <a:avLst/>
          </a:prstGeom>
          <a:noFill/>
        </p:spPr>
        <p:txBody>
          <a:bodyPr wrap="square" lIns="90946" tIns="45473" rIns="90946" bIns="4547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>
          <a:xfrm>
            <a:off x="5" y="5"/>
            <a:ext cx="2946449" cy="4959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2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6786578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00"/>
                </a:solidFill>
              </a:rPr>
              <a:t>  </a:t>
            </a: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835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973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395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>
          <a:xfrm>
            <a:off x="6786578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00"/>
                </a:solidFill>
              </a:rPr>
              <a:t>  </a:t>
            </a: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746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57224" y="1142984"/>
            <a:ext cx="7429936" cy="817563"/>
          </a:xfrm>
        </p:spPr>
        <p:txBody>
          <a:bodyPr/>
          <a:lstStyle>
            <a:lvl1pPr>
              <a:defRPr sz="3600" b="1">
                <a:solidFill>
                  <a:srgbClr val="0070C0"/>
                </a:solidFill>
                <a:latin typeface="Calibri" pitchFamily="34" charset="0"/>
                <a:cs typeface="Courier New" pitchFamily="49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132" y="2143116"/>
            <a:ext cx="7416644" cy="4137033"/>
          </a:xfrm>
        </p:spPr>
        <p:txBody>
          <a:bodyPr/>
          <a:lstStyle>
            <a:lvl1pPr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 sz="2000">
                <a:latin typeface="Calibri" pitchFamily="34" charset="0"/>
              </a:defRPr>
            </a:lvl1pPr>
            <a:lvl2pPr>
              <a:buClr>
                <a:schemeClr val="tx1">
                  <a:lumMod val="75000"/>
                  <a:lumOff val="25000"/>
                </a:schemeClr>
              </a:buClr>
              <a:defRPr sz="1800">
                <a:latin typeface="Calibri" pitchFamily="34" charset="0"/>
              </a:defRPr>
            </a:lvl2pPr>
            <a:lvl3pPr>
              <a:buClr>
                <a:schemeClr val="tx1">
                  <a:lumMod val="75000"/>
                  <a:lumOff val="25000"/>
                </a:schemeClr>
              </a:buClr>
              <a:defRPr sz="1600">
                <a:latin typeface="Calibri" pitchFamily="34" charset="0"/>
              </a:defRPr>
            </a:lvl3pPr>
            <a:lvl4pPr>
              <a:buClr>
                <a:schemeClr val="tx1">
                  <a:lumMod val="75000"/>
                  <a:lumOff val="25000"/>
                </a:schemeClr>
              </a:buClr>
              <a:defRPr sz="1400">
                <a:latin typeface="Calibri" pitchFamily="34" charset="0"/>
              </a:defRPr>
            </a:lvl4pPr>
            <a:lvl5pPr>
              <a:buClr>
                <a:schemeClr val="tx1">
                  <a:lumMod val="75000"/>
                  <a:lumOff val="25000"/>
                </a:schemeClr>
              </a:buClr>
              <a:defRPr sz="1400">
                <a:latin typeface="Calibri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7010400" y="6381328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00"/>
                </a:solidFill>
              </a:rPr>
              <a:t>  </a:t>
            </a: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496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58900" y="1447800"/>
            <a:ext cx="70993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514600"/>
            <a:ext cx="7086600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Picture 6" descr="sah_01.png"/>
          <p:cNvPicPr>
            <a:picLocks noChangeAspect="1"/>
          </p:cNvPicPr>
          <p:nvPr/>
        </p:nvPicPr>
        <p:blipFill>
          <a:blip r:embed="rId5" cstate="print"/>
          <a:srcRect b="86667"/>
          <a:stretch>
            <a:fillRect/>
          </a:stretch>
        </p:blipFill>
        <p:spPr bwMode="auto"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8420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3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5621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9812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4384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8956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3528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10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5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58900" y="1447800"/>
            <a:ext cx="70993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514600"/>
            <a:ext cx="7086600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Picture 6" descr="sah_01.png"/>
          <p:cNvPicPr>
            <a:picLocks noChangeAspect="1"/>
          </p:cNvPicPr>
          <p:nvPr/>
        </p:nvPicPr>
        <p:blipFill>
          <a:blip r:embed="rId6" cstate="print"/>
          <a:srcRect b="86667"/>
          <a:stretch>
            <a:fillRect/>
          </a:stretch>
        </p:blipFill>
        <p:spPr bwMode="auto"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7169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2864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5621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–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9812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4384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8956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3528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10000" indent="-228600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5EBDE1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3" Type="http://schemas.openxmlformats.org/officeDocument/2006/relationships/diagramLayout" Target="../diagrams/layout1.xml"/><Relationship Id="rId7" Type="http://schemas.openxmlformats.org/officeDocument/2006/relationships/chart" Target="../charts/chart17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chart" Target="../charts/char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chart" Target="../charts/char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6" t="-399" r="5962" b="399"/>
          <a:stretch/>
        </p:blipFill>
        <p:spPr>
          <a:xfrm>
            <a:off x="-46038" y="-27384"/>
            <a:ext cx="9190037" cy="6885384"/>
          </a:xfrm>
          <a:prstGeom prst="rect">
            <a:avLst/>
          </a:prstGeom>
        </p:spPr>
      </p:pic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2840038" y="3836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4100" name="Text Box 33"/>
          <p:cNvSpPr txBox="1">
            <a:spLocks noChangeArrowheads="1"/>
          </p:cNvSpPr>
          <p:nvPr/>
        </p:nvSpPr>
        <p:spPr bwMode="auto">
          <a:xfrm>
            <a:off x="0" y="62901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Южно-Сахалинск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27 февраля 2018 </a:t>
            </a: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года</a:t>
            </a:r>
            <a:endParaRPr lang="ru-RU" sz="1400" dirty="0">
              <a:solidFill>
                <a:srgbClr val="000000"/>
              </a:solidFill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62159" y="2545947"/>
            <a:ext cx="8819679" cy="175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 Основные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направления государственной политики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развитию отраслей потребительского рынка,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пищевой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 перерабатывающей промышленности 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2017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году</a:t>
            </a:r>
            <a:endParaRPr lang="ru-RU" alt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5049" y="5373216"/>
            <a:ext cx="6634630" cy="480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Павленко Инна </a:t>
            </a: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Владимировна </a:t>
            </a:r>
          </a:p>
          <a:p>
            <a:pPr lvl="0"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министр </a:t>
            </a: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торговли и продовольствия Сахалинской 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2"/>
            <a:ext cx="619375" cy="6956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572" y="798498"/>
            <a:ext cx="4225427" cy="7848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cap="small" dirty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м</a:t>
            </a:r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инистерство торговли</a:t>
            </a:r>
          </a:p>
          <a:p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 продовольствия</a:t>
            </a:r>
          </a:p>
          <a:p>
            <a:r>
              <a:rPr lang="ru-RU" sz="1500" cap="small" dirty="0">
                <a:solidFill>
                  <a:schemeClr val="bg1"/>
                </a:solidFill>
                <a:latin typeface="Swift ExtraBoldC" panose="020A0803090405020504" pitchFamily="18" charset="0"/>
              </a:rPr>
              <a:t> </a:t>
            </a:r>
            <a:r>
              <a:rPr lang="ru-RU" sz="1500" cap="small" dirty="0" smtClean="0">
                <a:solidFill>
                  <a:schemeClr val="bg1"/>
                </a:solidFill>
                <a:latin typeface="Swift ExtraBoldC" panose="020A0803090405020504" pitchFamily="18" charset="0"/>
              </a:rPr>
              <a:t>     сахалинской области</a:t>
            </a:r>
            <a:endParaRPr lang="ru-RU" sz="1500" cap="small" dirty="0">
              <a:solidFill>
                <a:schemeClr val="bg1"/>
              </a:solidFill>
              <a:latin typeface="Swift ExtraBoldC" panose="020A08030904050205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88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6632"/>
            <a:ext cx="7569473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95000"/>
              </a:lnSpc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Обеспеченность населения площадью стационарных торговых объектов в Сахалинской области на 01 декабря 2017 года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1" y="6597650"/>
            <a:ext cx="4378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10</a:t>
            </a:fld>
            <a:endParaRPr lang="ru-RU" sz="1400" b="1" dirty="0">
              <a:solidFill>
                <a:srgbClr val="333399"/>
              </a:solidFill>
              <a:latin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65021"/>
              </p:ext>
            </p:extLst>
          </p:nvPr>
        </p:nvGraphicFramePr>
        <p:xfrm>
          <a:off x="323529" y="1037643"/>
          <a:ext cx="8461968" cy="5731842"/>
        </p:xfrm>
        <a:graphic>
          <a:graphicData uri="http://schemas.openxmlformats.org/drawingml/2006/table">
            <a:tbl>
              <a:tblPr/>
              <a:tblGrid>
                <a:gridCol w="3217243"/>
                <a:gridCol w="2589490"/>
                <a:gridCol w="2655235"/>
              </a:tblGrid>
              <a:tr h="79387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МУНИЦИПАЛЬНОЕ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ОБРАЗОВАНИЕ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ФАКТИЧЕСКАЯ ОБЕСПЕЧЕННОСТЬ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НОРМАТИВ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01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Александровск-Сахалинский 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454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473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1" i="0" u="none" strike="noStrike" baseline="0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Ох</a:t>
                      </a:r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инский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515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591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Анивский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368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409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Курильский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539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547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Макаровский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398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435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Томаринский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440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478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Смирныховский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438  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D86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436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D8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Углегорский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547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534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город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Южно-Сахалинск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864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754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Долинский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605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489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Корсаковский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579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498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Невельский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621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490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Поронайский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697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539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Холмский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629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523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Ногликский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635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604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Северо-Курильский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625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461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Тымовский</a:t>
                      </a:r>
                      <a:endParaRPr lang="ru-RU" sz="16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801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518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Ю-Курильский </a:t>
                      </a:r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район</a:t>
                      </a:r>
                    </a:p>
                  </a:txBody>
                  <a:tcPr marL="9371" marR="9371" marT="9371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510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387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ИТОГО по области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668</a:t>
                      </a:r>
                      <a:endParaRPr lang="ru-RU" sz="16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606</a:t>
                      </a:r>
                    </a:p>
                  </a:txBody>
                  <a:tcPr marL="9371" marR="9371" marT="9371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6632"/>
            <a:ext cx="7463110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Обеспеченность населения площадью объектов местного значения в Сахалинской области на 01 декабря 2017 года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1" y="6597352"/>
            <a:ext cx="463550" cy="3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11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748838"/>
              </p:ext>
            </p:extLst>
          </p:nvPr>
        </p:nvGraphicFramePr>
        <p:xfrm>
          <a:off x="395536" y="1196752"/>
          <a:ext cx="8399214" cy="5307788"/>
        </p:xfrm>
        <a:graphic>
          <a:graphicData uri="http://schemas.openxmlformats.org/drawingml/2006/table">
            <a:tbl>
              <a:tblPr/>
              <a:tblGrid>
                <a:gridCol w="3480755"/>
                <a:gridCol w="2572733"/>
                <a:gridCol w="2345726"/>
              </a:tblGrid>
              <a:tr h="115824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ГОРОДСКИЕ ОКРУГА, 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ПОСЕЛЕНИЯ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ФАКТИЧЕСКАЯ ОБЕСПЕЧЕННОСТЬ, ОБЪЕКТОВ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НОРМАТИВ, 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ОБЪЕКТОВ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Углегорский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г. Южно-Сахалинск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Александровск-Сахалинский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Охинский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Долинский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Корсаковский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4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Невельский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4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Поронайский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4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Холмский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4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Анивский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4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Курильский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4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Макаровский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2D8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Ногликский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Северо-Курильский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Смирныховский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Томаринский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87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Тымовский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4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Ю-Курильский район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D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34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56442" y="103424"/>
            <a:ext cx="7569473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Инфляция и индекс потребительских цен на товары по Дальневосточному Федеральному округу и в Российской Федерации за 2017 года, %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690458" y="6550025"/>
            <a:ext cx="43204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12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0320587"/>
              </p:ext>
            </p:extLst>
          </p:nvPr>
        </p:nvGraphicFramePr>
        <p:xfrm>
          <a:off x="0" y="3404227"/>
          <a:ext cx="8918411" cy="3379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3148793"/>
              </p:ext>
            </p:extLst>
          </p:nvPr>
        </p:nvGraphicFramePr>
        <p:xfrm>
          <a:off x="98136" y="969496"/>
          <a:ext cx="8927779" cy="2675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3332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16632"/>
            <a:ext cx="7444264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Индекс потребительских цен на отдельные виды продовольственных товаров </a:t>
            </a:r>
            <a:endParaRPr lang="ru-RU" altLang="ru-RU" sz="1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в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декабре 2017 года к декабрю 2016 года, %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1" y="6597352"/>
            <a:ext cx="463550" cy="3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13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31191"/>
              </p:ext>
            </p:extLst>
          </p:nvPr>
        </p:nvGraphicFramePr>
        <p:xfrm>
          <a:off x="323528" y="1124744"/>
          <a:ext cx="8429683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9157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24237"/>
            <a:ext cx="7463110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отребительский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рынок</a:t>
            </a:r>
            <a:endParaRPr lang="ru-RU" altLang="ru-RU" sz="1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бщественное питание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0" y="6597352"/>
            <a:ext cx="4635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14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1052736"/>
            <a:ext cx="4040276" cy="1077144"/>
            <a:chOff x="0" y="2703"/>
            <a:chExt cx="4040276" cy="861120"/>
          </a:xfrm>
        </p:grpSpPr>
        <p:sp>
          <p:nvSpPr>
            <p:cNvPr id="6" name="Прямоугольник с двумя усеченными противолежащими углами 5"/>
            <p:cNvSpPr/>
            <p:nvPr/>
          </p:nvSpPr>
          <p:spPr>
            <a:xfrm>
              <a:off x="0" y="2703"/>
              <a:ext cx="4040276" cy="861120"/>
            </a:xfrm>
            <a:prstGeom prst="snip2DiagRect">
              <a:avLst/>
            </a:prstGeom>
            <a:solidFill>
              <a:srgbClr val="4BACC6">
                <a:shade val="5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7" name="Прямоугольник 6"/>
            <p:cNvSpPr/>
            <p:nvPr/>
          </p:nvSpPr>
          <p:spPr>
            <a:xfrm>
              <a:off x="71761" y="74464"/>
              <a:ext cx="3896754" cy="7175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00" b="1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Swift ExtraBoldC" panose="020A0803090405020504" pitchFamily="18" charset="0"/>
                  <a:cs typeface="Times New Roman" panose="02020603050405020304" pitchFamily="18" charset="0"/>
                </a:rPr>
                <a:t>Товарооборот общественного питания 2017 года к 2016 году в сопоставимых ценах по муниципальным образованиям, %</a:t>
              </a:r>
              <a:endParaRPr kumimoji="0" lang="ru-RU" sz="1300" b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wift ExtraBoldC" panose="020A08030904050205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485236326"/>
              </p:ext>
            </p:extLst>
          </p:nvPr>
        </p:nvGraphicFramePr>
        <p:xfrm>
          <a:off x="4572000" y="1052736"/>
          <a:ext cx="4032448" cy="1082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6927337"/>
              </p:ext>
            </p:extLst>
          </p:nvPr>
        </p:nvGraphicFramePr>
        <p:xfrm>
          <a:off x="395537" y="2276872"/>
          <a:ext cx="4032448" cy="4168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4008642"/>
              </p:ext>
            </p:extLst>
          </p:nvPr>
        </p:nvGraphicFramePr>
        <p:xfrm>
          <a:off x="4518248" y="2268997"/>
          <a:ext cx="413995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6184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16632"/>
            <a:ext cx="73911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Потребительский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рынок 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Бытовое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обслуживание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0" y="6525344"/>
            <a:ext cx="4635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15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2130621"/>
              </p:ext>
            </p:extLst>
          </p:nvPr>
        </p:nvGraphicFramePr>
        <p:xfrm>
          <a:off x="539552" y="982126"/>
          <a:ext cx="8208912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667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64832" y="116632"/>
            <a:ext cx="73911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отребительский рынок</a:t>
            </a:r>
          </a:p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Г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остиничное хозяйство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1" y="6597650"/>
            <a:ext cx="463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16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2587645"/>
              </p:ext>
            </p:extLst>
          </p:nvPr>
        </p:nvGraphicFramePr>
        <p:xfrm>
          <a:off x="467544" y="2276872"/>
          <a:ext cx="6912768" cy="4336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3923928" y="1052736"/>
            <a:ext cx="4932006" cy="1077144"/>
            <a:chOff x="0" y="2703"/>
            <a:chExt cx="4040276" cy="861120"/>
          </a:xfrm>
        </p:grpSpPr>
        <p:sp>
          <p:nvSpPr>
            <p:cNvPr id="7" name="Прямоугольник с двумя усеченными противолежащими углами 6"/>
            <p:cNvSpPr/>
            <p:nvPr/>
          </p:nvSpPr>
          <p:spPr>
            <a:xfrm>
              <a:off x="0" y="2703"/>
              <a:ext cx="4040276" cy="861120"/>
            </a:xfrm>
            <a:prstGeom prst="snip2DiagRect">
              <a:avLst/>
            </a:prstGeom>
            <a:solidFill>
              <a:srgbClr val="0070C0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8" name="Прямоугольник 7"/>
            <p:cNvSpPr/>
            <p:nvPr/>
          </p:nvSpPr>
          <p:spPr>
            <a:xfrm>
              <a:off x="71761" y="74464"/>
              <a:ext cx="3896754" cy="717598"/>
            </a:xfrm>
            <a:prstGeom prst="rect">
              <a:avLst/>
            </a:prstGeom>
            <a:solidFill>
              <a:srgbClr val="3C74E4"/>
            </a:solidFill>
            <a:ln>
              <a:noFill/>
            </a:ln>
            <a:effectLst/>
          </p:spPr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1300" b="1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wift ExtraBoldC" panose="020A0803090405020504" pitchFamily="18" charset="0"/>
                  <a:cs typeface="Times New Roman" panose="02020603050405020304" pitchFamily="18" charset="0"/>
                </a:rPr>
                <a:t>О</a:t>
              </a:r>
              <a:r>
                <a:rPr lang="ru-RU" sz="1300" b="1" dirty="0" smtClean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wift ExtraBoldC" panose="020A0803090405020504" pitchFamily="18" charset="0"/>
                  <a:cs typeface="Times New Roman" panose="02020603050405020304" pitchFamily="18" charset="0"/>
                </a:rPr>
                <a:t>бъем </a:t>
              </a:r>
              <a:r>
                <a:rPr lang="ru-RU" sz="1300" b="1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wift ExtraBoldC" panose="020A0803090405020504" pitchFamily="18" charset="0"/>
                  <a:cs typeface="Times New Roman" panose="02020603050405020304" pitchFamily="18" charset="0"/>
                </a:rPr>
                <a:t>оказанных услуг гостиничного хозяйства относительно уровня 2016 года в сопоставимой оценке снизился на </a:t>
              </a:r>
              <a:r>
                <a:rPr lang="ru-RU" sz="1300" b="1" dirty="0" smtClean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wift ExtraBoldC" panose="020A0803090405020504" pitchFamily="18" charset="0"/>
                  <a:cs typeface="Times New Roman" panose="02020603050405020304" pitchFamily="18" charset="0"/>
                </a:rPr>
                <a:t>5,6 %, </a:t>
              </a:r>
              <a:r>
                <a:rPr lang="ru-RU" sz="1300" b="1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wift ExtraBoldC" panose="020A0803090405020504" pitchFamily="18" charset="0"/>
                  <a:cs typeface="Times New Roman" panose="02020603050405020304" pitchFamily="18" charset="0"/>
                </a:rPr>
                <a:t>и по итогам 2017 года составил 1,8 млрд. </a:t>
              </a:r>
              <a:r>
                <a:rPr lang="ru-RU" sz="1300" b="1" dirty="0" smtClean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wift ExtraBoldC" panose="020A0803090405020504" pitchFamily="18" charset="0"/>
                  <a:cs typeface="Times New Roman" panose="02020603050405020304" pitchFamily="18" charset="0"/>
                </a:rPr>
                <a:t>рублей (2016 год объем гостиничных услуг составил 1879,6 млрд. руб.)</a:t>
              </a:r>
              <a:endParaRPr kumimoji="0" lang="ru-RU" sz="1300" b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wift ExtraBoldC" panose="020A08030904050205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66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5888"/>
            <a:ext cx="739110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Пищевая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промышленность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Основные показатели за 2015 – 2017 год</a:t>
            </a:r>
          </a:p>
          <a:p>
            <a:pPr lvl="0">
              <a:lnSpc>
                <a:spcPct val="95000"/>
              </a:lnSpc>
            </a:pPr>
            <a:endParaRPr lang="ru-RU" altLang="ru-RU" sz="1600" dirty="0">
              <a:solidFill>
                <a:prstClr val="white"/>
              </a:solidFill>
              <a:latin typeface="Swift ExtraBoldC" panose="020A0803090405020504" pitchFamily="18" charset="0"/>
              <a:cs typeface="Times New Roman" pitchFamily="18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0" y="6525344"/>
            <a:ext cx="4635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17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3947096"/>
              </p:ext>
            </p:extLst>
          </p:nvPr>
        </p:nvGraphicFramePr>
        <p:xfrm>
          <a:off x="179512" y="112474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3798411"/>
              </p:ext>
            </p:extLst>
          </p:nvPr>
        </p:nvGraphicFramePr>
        <p:xfrm>
          <a:off x="4751512" y="1123020"/>
          <a:ext cx="3870176" cy="245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7888532"/>
              </p:ext>
            </p:extLst>
          </p:nvPr>
        </p:nvGraphicFramePr>
        <p:xfrm>
          <a:off x="4205287" y="3573016"/>
          <a:ext cx="4938713" cy="309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73902"/>
            <a:ext cx="2952328" cy="2160240"/>
          </a:xfrm>
          <a:prstGeom prst="rect">
            <a:avLst/>
          </a:prstGeom>
          <a:effectLst>
            <a:glow rad="127000">
              <a:schemeClr val="bg1"/>
            </a:glow>
            <a:outerShdw dist="50800" dir="5400000" sx="83000" sy="83000" algn="ctr" rotWithShape="0">
              <a:srgbClr val="487DE6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525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68635" y="136100"/>
            <a:ext cx="756947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Пищевая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промышленность</a:t>
            </a:r>
          </a:p>
          <a:p>
            <a:pPr lvl="0" fontAlgn="ctr">
              <a:lnSpc>
                <a:spcPct val="95000"/>
              </a:lnSpc>
              <a:defRPr/>
            </a:pP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Выпуск отдельных видов продукции в 2016-2017 годах, тонн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3" y="6521557"/>
            <a:ext cx="4378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18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8266569"/>
              </p:ext>
            </p:extLst>
          </p:nvPr>
        </p:nvGraphicFramePr>
        <p:xfrm>
          <a:off x="107504" y="980728"/>
          <a:ext cx="457200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7783280"/>
              </p:ext>
            </p:extLst>
          </p:nvPr>
        </p:nvGraphicFramePr>
        <p:xfrm>
          <a:off x="4467387" y="836712"/>
          <a:ext cx="457200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4505562"/>
            <a:ext cx="7056784" cy="21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10214" y="116632"/>
            <a:ext cx="7497465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Итоги контрольной деятельности в сфере оборота алкогольной и спиртосодержащей продукции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1" y="6606426"/>
            <a:ext cx="4378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19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14483"/>
              </p:ext>
            </p:extLst>
          </p:nvPr>
        </p:nvGraphicFramePr>
        <p:xfrm>
          <a:off x="201613" y="1102560"/>
          <a:ext cx="8699500" cy="5503866"/>
        </p:xfrm>
        <a:graphic>
          <a:graphicData uri="http://schemas.openxmlformats.org/drawingml/2006/table">
            <a:tbl>
              <a:tblPr firstRow="1" bandRow="1"/>
              <a:tblGrid>
                <a:gridCol w="6565900"/>
                <a:gridCol w="2133600"/>
              </a:tblGrid>
              <a:tr h="7593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 проверок, всего</a:t>
                      </a:r>
                      <a:endParaRPr lang="ru-RU" sz="2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2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  <a:endParaRPr lang="ru-RU" sz="2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7593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 том числе: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7593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плановые проверки лицензиатов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8534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355600" indent="0"/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внеплановые проверки соискателей и лицензиатов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7593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из</a:t>
                      </a:r>
                      <a:r>
                        <a:rPr lang="ru-RU" sz="2500" baseline="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них: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85344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в рамках осуществления </a:t>
                      </a:r>
                    </a:p>
                    <a:p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государственного контроля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7593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в отношении соискателей лицензий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2500" dirty="0" smtClean="0">
                          <a:solidFill>
                            <a:srgbClr val="002D8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2500" dirty="0">
                        <a:solidFill>
                          <a:srgbClr val="002D8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969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24607" y="116632"/>
            <a:ext cx="756947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>
              <a:lnSpc>
                <a:spcPct val="95000"/>
              </a:lnSpc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Потребительский рынок, пищевая и перерабатывающая </a:t>
            </a: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промышленность. Экономические 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показатели 2015-2017 годы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2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191982"/>
              </p:ext>
            </p:extLst>
          </p:nvPr>
        </p:nvGraphicFramePr>
        <p:xfrm>
          <a:off x="323529" y="1075473"/>
          <a:ext cx="8577584" cy="5654059"/>
        </p:xfrm>
        <a:graphic>
          <a:graphicData uri="http://schemas.openxmlformats.org/drawingml/2006/table">
            <a:tbl>
              <a:tblPr/>
              <a:tblGrid>
                <a:gridCol w="4824536"/>
                <a:gridCol w="1245771"/>
                <a:gridCol w="835759"/>
                <a:gridCol w="835759"/>
                <a:gridCol w="835759"/>
              </a:tblGrid>
              <a:tr h="144014">
                <a:tc gridSpan="5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01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Ед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измерения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2017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048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Удельный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вес в ВРП                                                                                                                  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2016-2017 год - экспертная оценка)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Оптовая </a:t>
                      </a:r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розничная торговля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5,2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7,5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Гостиницы </a:t>
                      </a:r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рестораны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0,5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0,8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0,8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3339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Инфляция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4,76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2,16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0012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Индекс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потребительских цен на продовольственные 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товары</a:t>
                      </a:r>
                      <a:endParaRPr lang="ru-RU" sz="14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111,40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104,31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99,86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9774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Налоговые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перечисления в консолидированный </a:t>
                      </a:r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областной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млн.рублей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4379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4448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4543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8097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Численность </a:t>
                      </a:r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занятых в отраслях потребительского рынка с учетом оценки занятых  в отраслях пищевой и перерабатывающей промышленности                                      (2017 год - оценка)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тыс.человек</a:t>
                      </a:r>
                      <a:endParaRPr lang="ru-RU" sz="1200" b="1" i="0" u="none" strike="noStrike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69971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58536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59452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048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Удельный вес занятых в отраслях в общем количестве занятых по Сахалинской области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24,5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21,0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3815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Среднемесячная начисленная заработная плата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Оптовая торговля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43,1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44,3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Розничная торговля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24,2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Гостиницы  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38,0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42,0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42,1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Общественное питание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26,9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31,0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5243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Бытовое обслуживание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32,2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34,1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33,3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0487">
                <a:tc>
                  <a:txBody>
                    <a:bodyPr/>
                    <a:lstStyle/>
                    <a:p>
                      <a:pPr lvl="0" algn="l" fontAlgn="ctr"/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Пищевая и перерабатывающая промышленность </a:t>
                      </a:r>
                      <a:endParaRPr lang="ru-RU" sz="1400" b="0" i="0" u="none" strike="noStrike" dirty="0" smtClean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algn="l" fontAlgn="ctr"/>
                      <a:r>
                        <a:rPr lang="ru-RU" sz="1400" b="0" i="0" u="none" strike="noStrike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без </a:t>
                      </a:r>
                      <a:r>
                        <a:rPr lang="ru-RU" sz="1400" b="0" i="0" u="none" strike="noStrike" dirty="0" err="1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рыбоперерабатывающей</a:t>
                      </a:r>
                      <a:r>
                        <a:rPr lang="ru-RU" sz="1400" b="0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рублей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38,6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42,8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42,1</a:t>
                      </a:r>
                    </a:p>
                  </a:txBody>
                  <a:tcPr marL="5397" marR="5397" marT="5397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28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6632"/>
            <a:ext cx="7497465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Итоги контрольной деятельности в сфере оборота алкогольной и спиртосодержащей продукции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3" y="6525344"/>
            <a:ext cx="4378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20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261586"/>
              </p:ext>
            </p:extLst>
          </p:nvPr>
        </p:nvGraphicFramePr>
        <p:xfrm>
          <a:off x="323528" y="981375"/>
          <a:ext cx="8496945" cy="5803842"/>
        </p:xfrm>
        <a:graphic>
          <a:graphicData uri="http://schemas.openxmlformats.org/drawingml/2006/table">
            <a:tbl>
              <a:tblPr firstRow="1" bandRow="1"/>
              <a:tblGrid>
                <a:gridCol w="7448386"/>
                <a:gridCol w="1048559"/>
              </a:tblGrid>
              <a:tr h="56099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Рассмотрено дел об административных </a:t>
                      </a:r>
                      <a:r>
                        <a:rPr lang="ru-RU" sz="1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правонарушениях</a:t>
                      </a:r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всего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180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5960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в том числе:</a:t>
                      </a:r>
                      <a:endParaRPr lang="ru-RU" sz="18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ru-RU" sz="18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80448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indent="-177800" algn="just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по фактам искажения информации,  нарушения порядка и сроков    при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декларировании объемов розничной продажи алкогольной продукции (ст. 15.13 КоАП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РФ)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111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5661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indent="0" algn="just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 нарушение особых требований к розничной продаже алкогольной    продукции (ч. 3 ст. 14.16. КоАП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РФ</a:t>
                      </a:r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5661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indent="0" algn="just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 оборот алкогольной продукции без маркировки и сопроводительных    документов (ч 4 ст. 15.12, ч 2. ст. 14.16 КоАП РФ)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5661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indent="0" algn="just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нарушение установленного порядка учета алкогольной и  спиртосодержащей продукции (ст. 14.19 </a:t>
                      </a:r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КоАП РФ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5661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indent="0" algn="just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 розничную продажу алкогольной продукции без лицензии (ч. 3 ст. 14.17 КоАП РФ)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5661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 неуплату административного штрафа в срок, предусмотренный КоАП РФ (ч.1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ст. 20.25 КоАП РФ</a:t>
                      </a:r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5661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indent="0" algn="just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нарушение требований технических регламентов,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либо обязательных требований к продукции (ч. 2 ст. 14.43)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56612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7800" indent="0" algn="just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розничная продажа алкогольной</a:t>
                      </a:r>
                      <a:r>
                        <a:rPr lang="ru-RU" sz="1600" baseline="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продукции несовершеннолетнему (ч. 2.1 ст. 14.16)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6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6" marB="4573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54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98653"/>
            <a:ext cx="7497465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Поступления в бюджет от лицензионной деятельности,</a:t>
            </a:r>
          </a:p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в млн. рублей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1" y="6597650"/>
            <a:ext cx="437829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21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871381"/>
              </p:ext>
            </p:extLst>
          </p:nvPr>
        </p:nvGraphicFramePr>
        <p:xfrm>
          <a:off x="211138" y="1196752"/>
          <a:ext cx="8689975" cy="3298824"/>
        </p:xfrm>
        <a:graphic>
          <a:graphicData uri="http://schemas.openxmlformats.org/drawingml/2006/table">
            <a:tbl>
              <a:tblPr firstRow="1" bandRow="1"/>
              <a:tblGrid>
                <a:gridCol w="5582927"/>
                <a:gridCol w="1520050"/>
                <a:gridCol w="1586998"/>
              </a:tblGrid>
              <a:tr h="365825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8" marB="4573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Январь-декабрь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8" marB="4573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3" marB="45733" anchor="ctr"/>
                </a:tc>
              </a:tr>
              <a:tr h="390972">
                <a:tc vMerge="1"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3" marB="45733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2016 года</a:t>
                      </a:r>
                      <a:endParaRPr lang="ru-RU" sz="18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8" marB="45738" anchor="ctr"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rgbClr val="002D86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2017 года</a:t>
                      </a:r>
                      <a:endParaRPr lang="ru-RU" sz="1800" dirty="0">
                        <a:solidFill>
                          <a:srgbClr val="002D8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45738" marB="4573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7123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Поступления в бюджет, всего 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26,4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1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381,4</a:t>
                      </a:r>
                      <a:endParaRPr lang="ru-RU" sz="2600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6099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2794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44,0</a:t>
                      </a:r>
                      <a:endParaRPr lang="ru-RU" sz="2600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60,1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099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2794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Административные штрафы: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4,0 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1,4 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60978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indent="2794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Акцизы: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319,9  </a:t>
                      </a:r>
                      <a:r>
                        <a:rPr lang="ru-RU" sz="2600" baseline="30000" dirty="0" smtClean="0">
                          <a:solidFill>
                            <a:srgbClr val="002D86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1)</a:t>
                      </a:r>
                      <a:endParaRPr lang="ru-RU" sz="2600" baseline="30000" dirty="0">
                        <a:solidFill>
                          <a:srgbClr val="002D8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1825" y="4781768"/>
            <a:ext cx="86899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aseline="30000" dirty="0" smtClean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1600" b="1" u="sng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Примечание:</a:t>
            </a:r>
            <a:r>
              <a:rPr lang="ru-RU" sz="1600" dirty="0">
                <a:solidFill>
                  <a:srgbClr val="002D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1 января 2017 года уровень доходов региональных бюджетов напрямую зависит от объемов розничных продаж крепкой алкогольной продукции на территории субъектов Российской Федерации: 50% доходов от акцизов на алкогольную продукцию с объемной долей этилового спирта свыше 9 процентов зачисляются в федеральный бюджет, 40% - в бюджет субъекта Российской Федерации, а 10% доходов подлежат распределению между бюджетами субъектов Российской Федерации пропорционально объемам розничных продаж указанной продукции: </a:t>
            </a:r>
          </a:p>
        </p:txBody>
      </p:sp>
    </p:spTree>
    <p:extLst>
      <p:ext uri="{BB962C8B-B14F-4D97-AF65-F5344CB8AC3E}">
        <p14:creationId xmlns:p14="http://schemas.microsoft.com/office/powerpoint/2010/main" val="156616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36314"/>
            <a:ext cx="7490005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Задачи в сфере оборота алкогольной и спиртосодержащей продукции  на 2018 год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89999" y="6597352"/>
            <a:ext cx="368301" cy="3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22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457200" y="1216025"/>
            <a:ext cx="8432800" cy="5275263"/>
          </a:xfrm>
          <a:prstGeom prst="flowChartProcess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457200" marR="0" lvl="0" indent="-45720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профилактика правонарушений;</a:t>
            </a:r>
          </a:p>
          <a:p>
            <a:pPr marL="457200" marR="0" lvl="0" indent="-45720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выявление и пресечение фактов нелегального оборота алкоголя;</a:t>
            </a:r>
          </a:p>
          <a:p>
            <a:pPr marL="457200" marR="0" lvl="0" indent="-45720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увеличение объёмов продаж легальной алкогольной продукции, реализуемой на территории Сахалинской области;</a:t>
            </a:r>
          </a:p>
          <a:p>
            <a:pPr marL="457200" marR="0" lvl="0" indent="-45720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D86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повышение уровня взаимодействия министерства с хозяйствующими субъектами в сфере оборота алкоголя, населением, контролирующими и правоохранительными органами.</a:t>
            </a:r>
          </a:p>
        </p:txBody>
      </p:sp>
    </p:spTree>
    <p:extLst>
      <p:ext uri="{BB962C8B-B14F-4D97-AF65-F5344CB8AC3E}">
        <p14:creationId xmlns:p14="http://schemas.microsoft.com/office/powerpoint/2010/main" val="86976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6" t="-399" r="5962" b="399"/>
          <a:stretch/>
        </p:blipFill>
        <p:spPr>
          <a:xfrm>
            <a:off x="-46038" y="-27384"/>
            <a:ext cx="9190037" cy="6885384"/>
          </a:xfrm>
          <a:prstGeom prst="rect">
            <a:avLst/>
          </a:prstGeom>
        </p:spPr>
      </p:pic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2840038" y="3836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62159" y="3645024"/>
            <a:ext cx="8819679" cy="646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Благодарю за внимание!</a:t>
            </a:r>
            <a:endParaRPr lang="ru-RU" alt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2"/>
            <a:ext cx="619375" cy="6956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572" y="798498"/>
            <a:ext cx="4225427" cy="7848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cap="small" dirty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м</a:t>
            </a:r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инистерство торговли</a:t>
            </a:r>
          </a:p>
          <a:p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 продовольствия</a:t>
            </a:r>
          </a:p>
          <a:p>
            <a:r>
              <a:rPr lang="ru-RU" sz="1500" cap="small" dirty="0">
                <a:solidFill>
                  <a:srgbClr val="FFFFFF"/>
                </a:solidFill>
                <a:latin typeface="Swift ExtraBoldC" panose="020A0803090405020504" pitchFamily="18" charset="0"/>
              </a:rPr>
              <a:t> </a:t>
            </a:r>
            <a:r>
              <a:rPr lang="ru-RU" sz="1500" cap="small" dirty="0" smtClean="0">
                <a:solidFill>
                  <a:srgbClr val="FFFFFF"/>
                </a:solidFill>
                <a:latin typeface="Swift ExtraBoldC" panose="020A0803090405020504" pitchFamily="18" charset="0"/>
              </a:rPr>
              <a:t>     сахалинской области</a:t>
            </a:r>
            <a:endParaRPr lang="ru-RU" sz="1500" cap="small" dirty="0">
              <a:solidFill>
                <a:srgbClr val="FFFFFF"/>
              </a:solidFill>
              <a:latin typeface="Swift ExtraBoldC" panose="020A08030904050205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77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6" t="-399" r="5962" b="399"/>
          <a:stretch/>
        </p:blipFill>
        <p:spPr>
          <a:xfrm>
            <a:off x="-46038" y="-27384"/>
            <a:ext cx="9190037" cy="6885384"/>
          </a:xfrm>
          <a:prstGeom prst="rect">
            <a:avLst/>
          </a:prstGeom>
        </p:spPr>
      </p:pic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2840038" y="38369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4100" name="Text Box 33"/>
          <p:cNvSpPr txBox="1">
            <a:spLocks noChangeArrowheads="1"/>
          </p:cNvSpPr>
          <p:nvPr/>
        </p:nvSpPr>
        <p:spPr bwMode="auto">
          <a:xfrm>
            <a:off x="0" y="62901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Южно-Сахалинск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27 февраля 2018 </a:t>
            </a:r>
            <a:r>
              <a:rPr lang="ru-RU" sz="1400" dirty="0">
                <a:solidFill>
                  <a:srgbClr val="002864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года</a:t>
            </a:r>
            <a:endParaRPr lang="ru-RU" sz="1400" dirty="0">
              <a:solidFill>
                <a:srgbClr val="000000"/>
              </a:solidFill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62159" y="2545947"/>
            <a:ext cx="8819679" cy="175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 Основные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направления государственной политики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развитию отраслей потребительского рынка,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пищевой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и перерабатывающей промышленности 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2017 году.</a:t>
            </a:r>
            <a:endParaRPr lang="ru-RU" alt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5049" y="5373216"/>
            <a:ext cx="6634630" cy="480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Павленко Инна </a:t>
            </a: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Владимировна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министр </a:t>
            </a:r>
            <a:r>
              <a:rPr lang="ru-RU" altLang="ru-RU" sz="1400" dirty="0">
                <a:solidFill>
                  <a:srgbClr val="002060"/>
                </a:solidFill>
                <a:latin typeface="Swift ExtraBoldC" panose="020A0803090405020504" pitchFamily="18" charset="0"/>
                <a:cs typeface="Calibri" panose="020F0502020204030204" pitchFamily="34" charset="0"/>
              </a:rPr>
              <a:t>торговли и продовольствия Сахалинской области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32"/>
            <a:ext cx="619375" cy="6956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6572" y="798498"/>
            <a:ext cx="4225427" cy="7848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500" cap="small" dirty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м</a:t>
            </a:r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инистерство торговли</a:t>
            </a:r>
          </a:p>
          <a:p>
            <a:r>
              <a:rPr lang="ru-RU" sz="1500" cap="small" dirty="0" smtClean="0">
                <a:ln w="3175">
                  <a:noFill/>
                </a:ln>
                <a:solidFill>
                  <a:srgbClr val="E2BD60"/>
                </a:solidFill>
                <a:latin typeface="Swift ExtraBoldC" panose="020A0803090405020504" pitchFamily="18" charset="0"/>
              </a:rPr>
              <a:t>и продовольствия</a:t>
            </a:r>
          </a:p>
          <a:p>
            <a:r>
              <a:rPr lang="ru-RU" sz="1500" cap="small" dirty="0">
                <a:solidFill>
                  <a:srgbClr val="FFFFFF"/>
                </a:solidFill>
                <a:latin typeface="Swift ExtraBoldC" panose="020A0803090405020504" pitchFamily="18" charset="0"/>
              </a:rPr>
              <a:t> </a:t>
            </a:r>
            <a:r>
              <a:rPr lang="ru-RU" sz="1500" cap="small" dirty="0" smtClean="0">
                <a:solidFill>
                  <a:srgbClr val="FFFFFF"/>
                </a:solidFill>
                <a:latin typeface="Swift ExtraBoldC" panose="020A0803090405020504" pitchFamily="18" charset="0"/>
              </a:rPr>
              <a:t>     сахалинской области</a:t>
            </a:r>
            <a:endParaRPr lang="ru-RU" sz="1500" cap="small" dirty="0">
              <a:solidFill>
                <a:srgbClr val="FFFFFF"/>
              </a:solidFill>
              <a:latin typeface="Swift ExtraBoldC" panose="020A08030904050205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19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37986"/>
            <a:ext cx="756947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Показатели потребления на 1 жителя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 Дальневосточному Федеральному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округу </a:t>
            </a: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за 2017 года, 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рублей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3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8815124"/>
              </p:ext>
            </p:extLst>
          </p:nvPr>
        </p:nvGraphicFramePr>
        <p:xfrm>
          <a:off x="-426776" y="881426"/>
          <a:ext cx="9865096" cy="2049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343039"/>
              </p:ext>
            </p:extLst>
          </p:nvPr>
        </p:nvGraphicFramePr>
        <p:xfrm>
          <a:off x="-540568" y="2810266"/>
          <a:ext cx="9978888" cy="1792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7411902"/>
              </p:ext>
            </p:extLst>
          </p:nvPr>
        </p:nvGraphicFramePr>
        <p:xfrm>
          <a:off x="-246756" y="4636691"/>
          <a:ext cx="9505056" cy="2114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8063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15888"/>
            <a:ext cx="74631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Уровень жизни и структура </a:t>
            </a:r>
            <a:r>
              <a:rPr lang="ru-RU" sz="1600" b="1" dirty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использования денежных доходов населения, </a:t>
            </a:r>
            <a:r>
              <a:rPr lang="ru-RU" sz="1600" b="1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в </a:t>
            </a:r>
            <a:r>
              <a:rPr lang="ru-RU" sz="1600" b="1" dirty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wift ExtraBoldC" panose="020A0803090405020504" pitchFamily="18" charset="0"/>
                <a:cs typeface="Tahoma" pitchFamily="34" charset="0"/>
              </a:rPr>
              <a:t>2016-2017 годы, % 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4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231668"/>
              </p:ext>
            </p:extLst>
          </p:nvPr>
        </p:nvGraphicFramePr>
        <p:xfrm>
          <a:off x="4788024" y="3068961"/>
          <a:ext cx="4113089" cy="3528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90614"/>
              </p:ext>
            </p:extLst>
          </p:nvPr>
        </p:nvGraphicFramePr>
        <p:xfrm>
          <a:off x="23851" y="980728"/>
          <a:ext cx="4572000" cy="3923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9497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15888"/>
            <a:ext cx="7463110" cy="35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Розничная </a:t>
            </a:r>
            <a:r>
              <a:rPr lang="ru-RU" alt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торговля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5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2930687"/>
              </p:ext>
            </p:extLst>
          </p:nvPr>
        </p:nvGraphicFramePr>
        <p:xfrm>
          <a:off x="172229" y="947656"/>
          <a:ext cx="4600575" cy="305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036211"/>
              </p:ext>
            </p:extLst>
          </p:nvPr>
        </p:nvGraphicFramePr>
        <p:xfrm>
          <a:off x="4772804" y="938459"/>
          <a:ext cx="4371975" cy="291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3604528"/>
              </p:ext>
            </p:extLst>
          </p:nvPr>
        </p:nvGraphicFramePr>
        <p:xfrm>
          <a:off x="2486804" y="399314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3964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1044" y="116632"/>
            <a:ext cx="7724631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Товарооборот розничной торговли в 2017 года к 2016 года </a:t>
            </a:r>
            <a:endParaRPr lang="ru-RU" sz="1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  <a:p>
            <a:pPr>
              <a:lnSpc>
                <a:spcPct val="95000"/>
              </a:lnSpc>
              <a:defRPr/>
            </a:pP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в 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сопоставимых ценах по муниципальным образованиям Сахалинской области, </a:t>
            </a: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%</a:t>
            </a:r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3" y="6597352"/>
            <a:ext cx="437828" cy="3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6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1698309"/>
              </p:ext>
            </p:extLst>
          </p:nvPr>
        </p:nvGraphicFramePr>
        <p:xfrm>
          <a:off x="683568" y="616260"/>
          <a:ext cx="7800975" cy="5625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790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5888"/>
            <a:ext cx="73911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отребительский рынок</a:t>
            </a:r>
          </a:p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О</a:t>
            </a:r>
            <a:r>
              <a:rPr lang="ru-RU" alt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птовая торговля</a:t>
            </a:r>
            <a:endParaRPr lang="ru-RU" alt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wift ExtraBoldC" panose="020A0803090405020504" pitchFamily="18" charset="0"/>
              <a:cs typeface="Calibri" panose="020F050202020403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794751" y="6627128"/>
            <a:ext cx="463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7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0512797"/>
              </p:ext>
            </p:extLst>
          </p:nvPr>
        </p:nvGraphicFramePr>
        <p:xfrm>
          <a:off x="0" y="847864"/>
          <a:ext cx="4572000" cy="3138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348200"/>
              </p:ext>
            </p:extLst>
          </p:nvPr>
        </p:nvGraphicFramePr>
        <p:xfrm>
          <a:off x="131456" y="403781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7413553"/>
              </p:ext>
            </p:extLst>
          </p:nvPr>
        </p:nvGraphicFramePr>
        <p:xfrm>
          <a:off x="4576785" y="1641569"/>
          <a:ext cx="406949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-1791" t="1" r="1" b="74"/>
          <a:stretch/>
        </p:blipFill>
        <p:spPr>
          <a:xfrm>
            <a:off x="5220072" y="4384769"/>
            <a:ext cx="3005195" cy="2284591"/>
          </a:xfrm>
          <a:prstGeom prst="rect">
            <a:avLst/>
          </a:prstGeom>
          <a:solidFill>
            <a:srgbClr val="9B9BD9"/>
          </a:solidFill>
          <a:effectLst>
            <a:glow rad="127000">
              <a:schemeClr val="accent2">
                <a:lumMod val="60000"/>
                <a:lumOff val="40000"/>
                <a:alpha val="32000"/>
              </a:schemeClr>
            </a:glow>
          </a:effectLst>
          <a:scene3d>
            <a:camera prst="orthographicFront"/>
            <a:lightRig rig="threePt" dir="t"/>
          </a:scene3d>
          <a:sp3d extrusionH="76200">
            <a:extrusionClr>
              <a:srgbClr val="C6E7FC"/>
            </a:extrusionClr>
          </a:sp3d>
        </p:spPr>
      </p:pic>
    </p:spTree>
    <p:extLst>
      <p:ext uri="{BB962C8B-B14F-4D97-AF65-F5344CB8AC3E}">
        <p14:creationId xmlns:p14="http://schemas.microsoft.com/office/powerpoint/2010/main" val="33867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38003" y="116632"/>
            <a:ext cx="7463110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5000"/>
              </a:lnSpc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Уровень торговой наценки на товары в розничной торговли в Сахалинской области за 2015-2017 годы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901113" y="6597650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8</a:t>
            </a:fld>
            <a:endParaRPr lang="ru-RU" sz="14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1216860"/>
              </p:ext>
            </p:extLst>
          </p:nvPr>
        </p:nvGraphicFramePr>
        <p:xfrm>
          <a:off x="1115616" y="980728"/>
          <a:ext cx="720080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067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13132" y="116632"/>
            <a:ext cx="7724631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wift ExtraBoldC" panose="020A0803090405020504" pitchFamily="18" charset="0"/>
                <a:cs typeface="Calibri" panose="020F0502020204030204" pitchFamily="34" charset="0"/>
              </a:rPr>
              <a:t>Полномочия органов государственной власти субъектов Российской Федерации в области регулирования торговой деятельности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820473" y="6597352"/>
            <a:ext cx="437828" cy="30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fld id="{A7D17758-3C87-41CD-A74B-CBBBCA1A77D4}" type="slidenum">
              <a:rPr lang="ru-RU" sz="1400" b="1">
                <a:solidFill>
                  <a:srgbClr val="333399"/>
                </a:solidFill>
                <a:latin typeface="Calibri" pitchFamily="34" charset="0"/>
              </a:rPr>
              <a:pPr/>
              <a:t>9</a:t>
            </a:fld>
            <a:endParaRPr lang="ru-RU" sz="14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766186"/>
              </p:ext>
            </p:extLst>
          </p:nvPr>
        </p:nvGraphicFramePr>
        <p:xfrm>
          <a:off x="323527" y="1340768"/>
          <a:ext cx="8496945" cy="4538104"/>
        </p:xfrm>
        <a:graphic>
          <a:graphicData uri="http://schemas.openxmlformats.org/drawingml/2006/table">
            <a:tbl>
              <a:tblPr/>
              <a:tblGrid>
                <a:gridCol w="8496945"/>
              </a:tblGrid>
              <a:tr h="720082">
                <a:tc>
                  <a:txBody>
                    <a:bodyPr/>
                    <a:lstStyle/>
                    <a:p>
                      <a:pPr marL="0" lvl="0" indent="0" algn="just" defTabSz="914400" rtl="0" eaLnBrk="1" fontAlgn="ctr" latinLnBrk="0" hangingPunct="1">
                        <a:spcAft>
                          <a:spcPts val="600"/>
                        </a:spcAft>
                        <a:buFontTx/>
                        <a:buNone/>
                        <a:defRPr/>
                      </a:pP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1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.</a:t>
                      </a: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 Реализация 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государственной политики в области торговой деятельности на территории субъекта Российской </a:t>
                      </a: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Федерации.</a:t>
                      </a:r>
                      <a:endParaRPr kumimoji="0" lang="ru-RU" sz="1600" b="0" i="0" u="none" strike="noStrike" kern="0" cap="none" spc="0" normalizeH="0" baseline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Swift ExtraBoldC" panose="020A0803090405020504" pitchFamily="18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159" marR="6159" marT="61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lvl="0" indent="0" algn="just" defTabSz="914400" rtl="0" eaLnBrk="1" fontAlgn="ctr" latinLnBrk="0" hangingPunct="1">
                        <a:spcAft>
                          <a:spcPts val="600"/>
                        </a:spcAft>
                        <a:buFontTx/>
                        <a:buNone/>
                        <a:defRPr/>
                      </a:pP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2. Разработка 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и принятие законов субъектов Российской Федерации, иных нормативных правовых актов субъектов Российской Федерации в области государственного регулирования торговой </a:t>
                      </a: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деятельности. </a:t>
                      </a:r>
                      <a:endParaRPr kumimoji="0" lang="ru-RU" sz="1600" b="0" i="0" u="none" strike="noStrike" kern="0" cap="none" spc="0" normalizeH="0" baseline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Swift ExtraBoldC" panose="020A0803090405020504" pitchFamily="18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159" marR="6159" marT="61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0" lvl="0" indent="0" algn="just" defTabSz="914400" rtl="0" eaLnBrk="1" fontAlgn="ctr" latinLnBrk="0" hangingPunct="1">
                        <a:spcAft>
                          <a:spcPts val="600"/>
                        </a:spcAft>
                        <a:buFontTx/>
                        <a:buNone/>
                        <a:defRPr/>
                      </a:pP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3. Установление 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нормативов минимальной обеспеченности населения площадью торговых объектов для субъекта Российской </a:t>
                      </a: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Федерации.</a:t>
                      </a:r>
                      <a:endParaRPr kumimoji="0" lang="ru-RU" sz="1600" b="0" i="0" u="none" strike="noStrike" kern="0" cap="none" spc="0" normalizeH="0" baseline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Swift ExtraBoldC" panose="020A0803090405020504" pitchFamily="18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159" marR="6159" marT="61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lvl="0" indent="0" algn="just" defTabSz="914400" rtl="0" eaLnBrk="1" fontAlgn="ctr" latinLnBrk="0" hangingPunct="1">
                        <a:spcAft>
                          <a:spcPts val="600"/>
                        </a:spcAft>
                        <a:buFontTx/>
                        <a:buNone/>
                        <a:defRPr/>
                      </a:pP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4. 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П</a:t>
                      </a: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роведение 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информационно-аналитического наблюдения за состоянием рынка определенного товара и осуществлением торговой деятельности на территории соответствующего субъекта Российской </a:t>
                      </a: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Федерации.</a:t>
                      </a:r>
                      <a:endParaRPr kumimoji="0" lang="ru-RU" sz="1600" b="0" i="0" u="none" strike="noStrike" kern="0" cap="none" spc="0" normalizeH="0" baseline="0" dirty="0">
                        <a:ln>
                          <a:noFill/>
                        </a:ln>
                        <a:solidFill>
                          <a:srgbClr val="1F497D"/>
                        </a:solidFill>
                        <a:effectLst/>
                        <a:uLnTx/>
                        <a:uFillTx/>
                        <a:latin typeface="Swift ExtraBoldC" panose="020A0803090405020504" pitchFamily="18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159" marR="6159" marT="61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6127">
                <a:tc>
                  <a:txBody>
                    <a:bodyPr/>
                    <a:lstStyle/>
                    <a:p>
                      <a:pPr marL="0" lvl="0" indent="0" algn="just" defTabSz="914400" rtl="0" eaLnBrk="1" fontAlgn="ctr" latinLnBrk="0" hangingPunct="1">
                        <a:spcAft>
                          <a:spcPts val="600"/>
                        </a:spcAft>
                        <a:buFontTx/>
                        <a:buNone/>
                        <a:defRPr/>
                      </a:pP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5. 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Р</a:t>
                      </a:r>
                      <a:r>
                        <a:rPr kumimoji="0" lang="ru-RU" sz="160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азработка </a:t>
                      </a:r>
                      <a:r>
                        <a:rPr kumimoji="0" lang="ru-RU" sz="16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Swift ExtraBoldC" panose="020A0803090405020504" pitchFamily="18" charset="0"/>
                          <a:ea typeface="+mn-ea"/>
                          <a:cs typeface="Calibri" panose="020F0502020204030204" pitchFamily="34" charset="0"/>
                        </a:rPr>
                        <a:t>и реализация мероприятий, содействующих развитию торговой деятельности на территории соответствующего субъекта Российской Федерации.</a:t>
                      </a:r>
                    </a:p>
                  </a:txBody>
                  <a:tcPr marL="6159" marR="6159" marT="61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02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27102014</Template>
  <TotalTime>1304</TotalTime>
  <Words>1433</Words>
  <Application>Microsoft Office PowerPoint</Application>
  <PresentationFormat>Экран (4:3)</PresentationFormat>
  <Paragraphs>448</Paragraphs>
  <Slides>24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Swift ExtraBoldC</vt:lpstr>
      <vt:lpstr>Arial</vt:lpstr>
      <vt:lpstr>Wingdings</vt:lpstr>
      <vt:lpstr>Courier New</vt:lpstr>
      <vt:lpstr>ヒラギノ角ゴ Pro W3</vt:lpstr>
      <vt:lpstr>Tahoma</vt:lpstr>
      <vt:lpstr>Calibri</vt:lpstr>
      <vt:lpstr>Times New Roman</vt:lpstr>
      <vt:lpstr>1_Blank Presentation</vt:lpstr>
      <vt:lpstr>3_Blank 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Евдокимов Дмитрий Николаевич</dc:creator>
  <cp:lastModifiedBy>Худяков Игорь Васильевич</cp:lastModifiedBy>
  <cp:revision>116</cp:revision>
  <cp:lastPrinted>2018-02-26T03:02:43Z</cp:lastPrinted>
  <dcterms:created xsi:type="dcterms:W3CDTF">2018-02-22T06:40:34Z</dcterms:created>
  <dcterms:modified xsi:type="dcterms:W3CDTF">2018-02-26T22:26:34Z</dcterms:modified>
</cp:coreProperties>
</file>