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notesSlides/notesSlide5.xml" ContentType="application/vnd.openxmlformats-officedocument.presentationml.notesSlide+xml"/>
  <Override PartName="/ppt/charts/chart10.xml" ContentType="application/vnd.openxmlformats-officedocument.drawingml.chart+xml"/>
  <Override PartName="/ppt/theme/themeOverride10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1.xml" ContentType="application/vnd.openxmlformats-officedocument.drawingml.chart+xml"/>
  <Override PartName="/ppt/theme/themeOverride11.xml" ContentType="application/vnd.openxmlformats-officedocument.themeOverride+xml"/>
  <Override PartName="/ppt/notesSlides/notesSlide8.xml" ContentType="application/vnd.openxmlformats-officedocument.presentationml.notesSlide+xml"/>
  <Override PartName="/ppt/charts/chart12.xml" ContentType="application/vnd.openxmlformats-officedocument.drawingml.chart+xml"/>
  <Override PartName="/ppt/theme/themeOverride12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3.xml" ContentType="application/vnd.openxmlformats-officedocument.drawingml.chart+xml"/>
  <Override PartName="/ppt/theme/themeOverride13.xml" ContentType="application/vnd.openxmlformats-officedocument.themeOverride+xml"/>
  <Override PartName="/ppt/charts/chart14.xml" ContentType="application/vnd.openxmlformats-officedocument.drawingml.chart+xml"/>
  <Override PartName="/ppt/theme/themeOverride14.xml" ContentType="application/vnd.openxmlformats-officedocument.themeOverride+xml"/>
  <Override PartName="/ppt/charts/chart15.xml" ContentType="application/vnd.openxmlformats-officedocument.drawingml.chart+xml"/>
  <Override PartName="/ppt/notesSlides/notesSlide12.xml" ContentType="application/vnd.openxmlformats-officedocument.presentationml.notesSlide+xml"/>
  <Override PartName="/ppt/charts/chart16.xml" ContentType="application/vnd.openxmlformats-officedocument.drawingml.chart+xml"/>
  <Override PartName="/ppt/notesSlides/notesSlide13.xml" ContentType="application/vnd.openxmlformats-officedocument.presentationml.notesSlide+xml"/>
  <Override PartName="/ppt/charts/chart17.xml" ContentType="application/vnd.openxmlformats-officedocument.drawingml.chart+xml"/>
  <Override PartName="/ppt/theme/themeOverride15.xml" ContentType="application/vnd.openxmlformats-officedocument.themeOverr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drawings/drawing1.xml" ContentType="application/vnd.openxmlformats-officedocument.drawingml.chartshapes+xml"/>
  <Override PartName="/ppt/notesSlides/notesSlide15.xml" ContentType="application/vnd.openxmlformats-officedocument.presentationml.notesSlide+xml"/>
  <Override PartName="/ppt/charts/chart20.xml" ContentType="application/vnd.openxmlformats-officedocument.drawingml.chart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notesSlides/notesSlide16.xml" ContentType="application/vnd.openxmlformats-officedocument.presentationml.notesSlide+xml"/>
  <Override PartName="/ppt/charts/chart21.xml" ContentType="application/vnd.openxmlformats-officedocument.drawingml.chart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notesSlides/notesSlide17.xml" ContentType="application/vnd.openxmlformats-officedocument.presentationml.notesSlide+xml"/>
  <Override PartName="/ppt/charts/chart22.xml" ContentType="application/vnd.openxmlformats-officedocument.drawingml.chart+xml"/>
  <Override PartName="/ppt/theme/themeOverride20.xml" ContentType="application/vnd.openxmlformats-officedocument.themeOverride+xml"/>
  <Override PartName="/ppt/charts/chart23.xml" ContentType="application/vnd.openxmlformats-officedocument.drawingml.chart+xml"/>
  <Override PartName="/ppt/theme/themeOverride21.xml" ContentType="application/vnd.openxmlformats-officedocument.themeOverride+xml"/>
  <Override PartName="/ppt/charts/chart24.xml" ContentType="application/vnd.openxmlformats-officedocument.drawingml.chart+xml"/>
  <Override PartName="/ppt/theme/themeOverride22.xml" ContentType="application/vnd.openxmlformats-officedocument.themeOverride+xml"/>
  <Override PartName="/ppt/notesSlides/notesSlide18.xml" ContentType="application/vnd.openxmlformats-officedocument.presentationml.notesSlide+xml"/>
  <Override PartName="/ppt/charts/chart25.xml" ContentType="application/vnd.openxmlformats-officedocument.drawingml.chart+xml"/>
  <Override PartName="/ppt/theme/themeOverride23.xml" ContentType="application/vnd.openxmlformats-officedocument.themeOverride+xml"/>
  <Override PartName="/ppt/notesSlides/notesSlide19.xml" ContentType="application/vnd.openxmlformats-officedocument.presentationml.notesSlide+xml"/>
  <Override PartName="/ppt/charts/chart26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  <Override PartName="/ppt/charts/style7.xml" ContentType="application/vnd.ms-office.chartstyle+xml"/>
  <Override PartName="/ppt/charts/colors7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27" r:id="rId2"/>
    <p:sldId id="328" r:id="rId3"/>
    <p:sldId id="329" r:id="rId4"/>
    <p:sldId id="381" r:id="rId5"/>
    <p:sldId id="331" r:id="rId6"/>
    <p:sldId id="332" r:id="rId7"/>
    <p:sldId id="383" r:id="rId8"/>
    <p:sldId id="404" r:id="rId9"/>
    <p:sldId id="384" r:id="rId10"/>
    <p:sldId id="385" r:id="rId11"/>
    <p:sldId id="362" r:id="rId12"/>
    <p:sldId id="363" r:id="rId13"/>
    <p:sldId id="364" r:id="rId14"/>
    <p:sldId id="386" r:id="rId15"/>
    <p:sldId id="388" r:id="rId16"/>
    <p:sldId id="390" r:id="rId17"/>
    <p:sldId id="387" r:id="rId18"/>
    <p:sldId id="391" r:id="rId19"/>
    <p:sldId id="400" r:id="rId20"/>
    <p:sldId id="392" r:id="rId21"/>
    <p:sldId id="393" r:id="rId22"/>
    <p:sldId id="394" r:id="rId23"/>
    <p:sldId id="395" r:id="rId24"/>
    <p:sldId id="396" r:id="rId25"/>
    <p:sldId id="397" r:id="rId26"/>
    <p:sldId id="398" r:id="rId27"/>
    <p:sldId id="401" r:id="rId28"/>
    <p:sldId id="402" r:id="rId29"/>
    <p:sldId id="405" r:id="rId30"/>
    <p:sldId id="403" r:id="rId3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B84FFF"/>
    <a:srgbClr val="F24CF2"/>
    <a:srgbClr val="E45A9F"/>
    <a:srgbClr val="E34B81"/>
    <a:srgbClr val="6FEDE1"/>
    <a:srgbClr val="5C49E5"/>
    <a:srgbClr val="09ABD1"/>
    <a:srgbClr val="B4EB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3" autoAdjust="0"/>
    <p:restoredTop sz="94750" autoAdjust="0"/>
  </p:normalViewPr>
  <p:slideViewPr>
    <p:cSldViewPr>
      <p:cViewPr varScale="1">
        <p:scale>
          <a:sx n="111" d="100"/>
          <a:sy n="111" d="100"/>
        </p:scale>
        <p:origin x="-16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backup\&#1057;&#1054;&#1042;&#1045;&#1065;&#1040;&#1053;&#1048;&#1071;\2017\&#1050;&#1086;&#1083;&#1083;&#1077;&#1075;&#1080;&#1103;%20&#1084;&#1072;&#1088;&#1090;%202017\&#1089;&#1083;&#1072;&#1081;&#1076;&#1099;\&#1090;&#1072;&#1073;&#1083;&#1080;&#1094;&#1099;%20&#1080;%20&#1076;&#1080;&#1072;&#1075;&#1088;&#1072;&#1084;&#1084;&#1099;%20&#1085;&#1072;%20&#1050;&#1086;&#1083;&#1083;&#1077;&#1075;&#1080;&#1102;%202017_.xls" TargetMode="External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&#1044;&#1080;&#1072;&#1075;&#1088;&#1072;&#1084;&#1084;&#1072;%20&#1074;%20Microsoft%20PowerPoint" TargetMode="External"/><Relationship Id="rId1" Type="http://schemas.openxmlformats.org/officeDocument/2006/relationships/themeOverride" Target="../theme/themeOverride10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11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&#1044;&#1080;&#1072;&#1075;&#1088;&#1072;&#1084;&#1084;&#1072;%20&#1074;%20Microsoft%20PowerPoint" TargetMode="External"/><Relationship Id="rId1" Type="http://schemas.openxmlformats.org/officeDocument/2006/relationships/themeOverride" Target="../theme/themeOverride12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13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0.xlsx"/><Relationship Id="rId1" Type="http://schemas.openxmlformats.org/officeDocument/2006/relationships/themeOverride" Target="../theme/themeOverride14.xml"/></Relationships>
</file>

<file path=ppt/charts/_rels/chart15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1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7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package" Target="../embeddings/Microsoft_Excel_Worksheet13.xlsx"/><Relationship Id="rId1" Type="http://schemas.openxmlformats.org/officeDocument/2006/relationships/themeOverride" Target="../theme/themeOverride15.xml"/><Relationship Id="rId4" Type="http://schemas.microsoft.com/office/2011/relationships/chartStyle" Target="style2.xm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5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backup\&#1057;&#1054;&#1042;&#1045;&#1065;&#1040;&#1053;&#1048;&#1071;\2017\&#1050;&#1086;&#1083;&#1083;&#1077;&#1075;&#1080;&#1103;%20&#1084;&#1072;&#1088;&#1090;%202017\&#1089;&#1083;&#1072;&#1081;&#1076;&#1099;\&#1090;&#1072;&#1073;&#1083;&#1080;&#1094;&#1099;%20&#1080;%20&#1076;&#1080;&#1072;&#1075;&#1088;&#1072;&#1084;&#1084;&#1099;%20&#1085;&#1072;%20&#1050;&#1086;&#1083;&#1083;&#1077;&#1075;&#1080;&#1102;%202017_.xls" TargetMode="External"/><Relationship Id="rId1" Type="http://schemas.openxmlformats.org/officeDocument/2006/relationships/themeOverride" Target="../theme/themeOverride2.xml"/></Relationships>
</file>

<file path=ppt/charts/_rels/chart20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package" Target="../embeddings/Microsoft_Excel_Worksheet16.xlsx"/><Relationship Id="rId1" Type="http://schemas.openxmlformats.org/officeDocument/2006/relationships/themeOverride" Target="../theme/themeOverride16.xml"/><Relationship Id="rId4" Type="http://schemas.microsoft.com/office/2011/relationships/chartStyle" Target="style3.xm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7.xlsx"/><Relationship Id="rId1" Type="http://schemas.openxmlformats.org/officeDocument/2006/relationships/themeOverride" Target="../theme/themeOverride18.xml"/></Relationships>
</file>

<file path=ppt/charts/_rels/chart22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openxmlformats.org/officeDocument/2006/relationships/package" Target="../embeddings/Microsoft_Excel_Worksheet18.xlsx"/><Relationship Id="rId1" Type="http://schemas.openxmlformats.org/officeDocument/2006/relationships/themeOverride" Target="../theme/themeOverride20.xml"/><Relationship Id="rId4" Type="http://schemas.microsoft.com/office/2011/relationships/chartStyle" Target="style4.xml"/></Relationships>
</file>

<file path=ppt/charts/_rels/chart23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openxmlformats.org/officeDocument/2006/relationships/package" Target="../embeddings/Microsoft_Excel_Worksheet19.xlsx"/><Relationship Id="rId1" Type="http://schemas.openxmlformats.org/officeDocument/2006/relationships/themeOverride" Target="../theme/themeOverride21.xml"/><Relationship Id="rId4" Type="http://schemas.microsoft.com/office/2011/relationships/chartStyle" Target="style5.xml"/></Relationships>
</file>

<file path=ppt/charts/_rels/chart24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openxmlformats.org/officeDocument/2006/relationships/package" Target="../embeddings/Microsoft_Excel_Worksheet20.xlsx"/><Relationship Id="rId1" Type="http://schemas.openxmlformats.org/officeDocument/2006/relationships/themeOverride" Target="../theme/themeOverride22.xml"/><Relationship Id="rId4" Type="http://schemas.microsoft.com/office/2011/relationships/chartStyle" Target="style6.xml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1.xlsx"/><Relationship Id="rId1" Type="http://schemas.openxmlformats.org/officeDocument/2006/relationships/themeOverride" Target="../theme/themeOverride23.xml"/></Relationships>
</file>

<file path=ppt/charts/_rels/chart26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oleObject" Target="file:///\\aso-pg-08\Exchange\&#1050;&#1054;&#1051;&#1051;&#1045;&#1043;&#1048;&#1071;%20&#1087;&#1086;&#1083;&#1091;&#1075;&#1086;&#1076;&#1080;&#1077;%202017\&#1058;&#1086;&#1084;&#1072;%20&#1089;&#1083;&#1072;&#1081;&#1076;&#1099;\&#1090;&#1072;&#1073;&#1083;&#1080;&#1094;&#1099;%20&#1080;%20&#1076;&#1080;&#1072;&#1075;&#1088;&#1072;&#1084;&#1084;&#1099;%20&#1085;&#1072;%20&#1050;&#1086;&#1083;&#1083;&#1077;&#1075;&#1080;&#1102;%202017_.xls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600" b="1" i="0" u="sng" strike="noStrike" baseline="0">
                <a:solidFill>
                  <a:srgbClr val="003366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dirty="0" smtClean="0"/>
              <a:t>Темп </a:t>
            </a:r>
            <a:r>
              <a:rPr lang="ru-RU" dirty="0"/>
              <a:t>инфляции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3.6234528954693229E-2"/>
          <c:y val="0.18679940139757659"/>
          <c:w val="0.95475251002546613"/>
          <c:h val="0.57620734908136484"/>
        </c:manualLayout>
      </c:layout>
      <c:barChart>
        <c:barDir val="col"/>
        <c:grouping val="clustered"/>
        <c:varyColors val="0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 w="139700" prst="cross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139700" prst="cross"/>
              </a:sp3d>
            </c:spPr>
          </c:dPt>
          <c:dPt>
            <c:idx val="1"/>
            <c:invertIfNegative val="0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 w="139700" prst="cross"/>
              </a:sp3d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>
                <a:bevelT w="139700" prst="cross"/>
              </a:sp3d>
            </c:spPr>
          </c:dPt>
          <c:dPt>
            <c:idx val="8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 w="139700" prst="cross"/>
              </a:sp3d>
            </c:spPr>
          </c:dPt>
          <c:dLbls>
            <c:dLbl>
              <c:idx val="0"/>
              <c:layout>
                <c:manualLayout>
                  <c:x val="2.4783147459727386E-3"/>
                  <c:y val="-4.6296296296296294E-3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2391573729863921E-3"/>
                  <c:y val="-4.6296296296295869E-3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2391573729863693E-3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7571446691840097E-8"/>
                  <c:y val="-1.8518518518518517E-2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4783147459727386E-3"/>
                  <c:y val="-9.2592592592592587E-3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7174721189591076E-3"/>
                  <c:y val="-4.6296296296296294E-3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"/>
                  <c:y val="-9.2592592592592587E-3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0"/>
                  <c:y val="-1.3888888888888888E-2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1.2391573729864601E-3"/>
                  <c:y val="-9.2592592592592587E-3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3.7174721189591076E-3"/>
                  <c:y val="-4.6296296296296294E-3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2.4783147459727386E-3"/>
                  <c:y val="-4.6296296296296294E-3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инфляция!$A$3:$A$13</c:f>
              <c:strCache>
                <c:ptCount val="11"/>
                <c:pt idx="0">
                  <c:v>Российская Федерация</c:v>
                </c:pt>
                <c:pt idx="1">
                  <c:v>ДФО</c:v>
                </c:pt>
                <c:pt idx="2">
                  <c:v>Сахалинская область</c:v>
                </c:pt>
                <c:pt idx="3">
                  <c:v>Приморский край</c:v>
                </c:pt>
                <c:pt idx="4">
                  <c:v>Амурская область</c:v>
                </c:pt>
                <c:pt idx="5">
                  <c:v>Хабаровский край</c:v>
                </c:pt>
                <c:pt idx="6">
                  <c:v>Камчатский край</c:v>
                </c:pt>
                <c:pt idx="7">
                  <c:v>Еврейская АО</c:v>
                </c:pt>
                <c:pt idx="8">
                  <c:v>Республика Саха (Якутия)</c:v>
                </c:pt>
                <c:pt idx="9">
                  <c:v>Магаданская область</c:v>
                </c:pt>
                <c:pt idx="10">
                  <c:v>Чукотский АО</c:v>
                </c:pt>
              </c:strCache>
            </c:strRef>
          </c:cat>
          <c:val>
            <c:numRef>
              <c:f>инфляция!$B$3:$B$13</c:f>
              <c:numCache>
                <c:formatCode>0.00</c:formatCode>
                <c:ptCount val="11"/>
                <c:pt idx="0" formatCode="0.0">
                  <c:v>2.29</c:v>
                </c:pt>
                <c:pt idx="1">
                  <c:v>0.98</c:v>
                </c:pt>
                <c:pt idx="2" formatCode="0.0">
                  <c:v>1.1000000000000001</c:v>
                </c:pt>
                <c:pt idx="3">
                  <c:v>0.61</c:v>
                </c:pt>
                <c:pt idx="4" formatCode="0.0">
                  <c:v>0.8</c:v>
                </c:pt>
                <c:pt idx="5">
                  <c:v>1.1200000000000001</c:v>
                </c:pt>
                <c:pt idx="6">
                  <c:v>1.39</c:v>
                </c:pt>
                <c:pt idx="7" formatCode="0.0">
                  <c:v>1.4</c:v>
                </c:pt>
                <c:pt idx="8" formatCode="0.0">
                  <c:v>2.2999999999999998</c:v>
                </c:pt>
                <c:pt idx="9" formatCode="0.0">
                  <c:v>2.4</c:v>
                </c:pt>
                <c:pt idx="10" formatCode="0.0">
                  <c:v>2.83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8"/>
        <c:axId val="46843008"/>
        <c:axId val="46844544"/>
      </c:barChart>
      <c:catAx>
        <c:axId val="468430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46844544"/>
        <c:crosses val="autoZero"/>
        <c:auto val="1"/>
        <c:lblAlgn val="ctr"/>
        <c:lblOffset val="100"/>
        <c:noMultiLvlLbl val="0"/>
      </c:catAx>
      <c:valAx>
        <c:axId val="46844544"/>
        <c:scaling>
          <c:orientation val="minMax"/>
          <c:max val="3"/>
          <c:min val="0"/>
        </c:scaling>
        <c:delete val="0"/>
        <c:axPos val="l"/>
        <c:numFmt formatCode="#,##0" sourceLinked="0"/>
        <c:majorTickMark val="out"/>
        <c:minorTickMark val="in"/>
        <c:tickLblPos val="nextTo"/>
        <c:spPr>
          <a:ln/>
        </c:spPr>
        <c:txPr>
          <a:bodyPr rot="0" vert="horz"/>
          <a:lstStyle/>
          <a:p>
            <a:pPr>
              <a:defRPr sz="11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46843008"/>
        <c:crosses val="autoZero"/>
        <c:crossBetween val="between"/>
        <c:majorUnit val="1"/>
        <c:minorUnit val="0.5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3.7686598266125824E-2"/>
          <c:y val="6.3552292449930242E-2"/>
          <c:w val="0.94639753026913942"/>
          <c:h val="0.671814433689092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'[Диаграмма в Microsoft PowerPoint]доходы населения'!$B$3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'[Диаграмма в Microsoft PowerPoint]доходы населения'!$A$4:$A$9</c:f>
              <c:strCache>
                <c:ptCount val="6"/>
                <c:pt idx="0">
                  <c:v>Покупка товаров</c:v>
                </c:pt>
                <c:pt idx="1">
                  <c:v>Оплата услуг</c:v>
                </c:pt>
                <c:pt idx="2">
                  <c:v>Оплата обязательных платежей</c:v>
                </c:pt>
                <c:pt idx="3">
                  <c:v>Сбережения</c:v>
                </c:pt>
                <c:pt idx="4">
                  <c:v>Покупка валюты</c:v>
                </c:pt>
                <c:pt idx="5">
                  <c:v>Прирост (+), уменьшение (-) денег на руках</c:v>
                </c:pt>
              </c:strCache>
            </c:strRef>
          </c:cat>
          <c:val>
            <c:numRef>
              <c:f>'[Диаграмма в Microsoft PowerPoint]доходы населения'!$B$4:$B$9</c:f>
              <c:numCache>
                <c:formatCode>General</c:formatCode>
                <c:ptCount val="6"/>
                <c:pt idx="0">
                  <c:v>47.9</c:v>
                </c:pt>
                <c:pt idx="1">
                  <c:v>18.5</c:v>
                </c:pt>
                <c:pt idx="2">
                  <c:v>16.2</c:v>
                </c:pt>
                <c:pt idx="3">
                  <c:v>10.5</c:v>
                </c:pt>
                <c:pt idx="4">
                  <c:v>2.8</c:v>
                </c:pt>
                <c:pt idx="5">
                  <c:v>2.5</c:v>
                </c:pt>
              </c:numCache>
            </c:numRef>
          </c:val>
        </c:ser>
        <c:ser>
          <c:idx val="1"/>
          <c:order val="1"/>
          <c:tx>
            <c:strRef>
              <c:f>'[Диаграмма в Microsoft PowerPoint]доходы населения'!$C$3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1318DD"/>
            </a:solidFill>
          </c:spPr>
          <c:invertIfNegative val="0"/>
          <c:dLbls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'[Диаграмма в Microsoft PowerPoint]доходы населения'!$A$4:$A$9</c:f>
              <c:strCache>
                <c:ptCount val="6"/>
                <c:pt idx="0">
                  <c:v>Покупка товаров</c:v>
                </c:pt>
                <c:pt idx="1">
                  <c:v>Оплата услуг</c:v>
                </c:pt>
                <c:pt idx="2">
                  <c:v>Оплата обязательных платежей</c:v>
                </c:pt>
                <c:pt idx="3">
                  <c:v>Сбережения</c:v>
                </c:pt>
                <c:pt idx="4">
                  <c:v>Покупка валюты</c:v>
                </c:pt>
                <c:pt idx="5">
                  <c:v>Прирост (+), уменьшение (-) денег на руках</c:v>
                </c:pt>
              </c:strCache>
            </c:strRef>
          </c:cat>
          <c:val>
            <c:numRef>
              <c:f>'[Диаграмма в Microsoft PowerPoint]доходы населения'!$C$4:$C$9</c:f>
              <c:numCache>
                <c:formatCode>General</c:formatCode>
                <c:ptCount val="6"/>
                <c:pt idx="0">
                  <c:v>51.7</c:v>
                </c:pt>
                <c:pt idx="1">
                  <c:v>18.899999999999999</c:v>
                </c:pt>
                <c:pt idx="2">
                  <c:v>14.5</c:v>
                </c:pt>
                <c:pt idx="3">
                  <c:v>7.1</c:v>
                </c:pt>
                <c:pt idx="4" formatCode="0.0">
                  <c:v>3</c:v>
                </c:pt>
                <c:pt idx="5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12"/>
        <c:axId val="96950528"/>
        <c:axId val="96964608"/>
      </c:barChart>
      <c:catAx>
        <c:axId val="9695052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1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96964608"/>
        <c:crosses val="autoZero"/>
        <c:auto val="1"/>
        <c:lblAlgn val="ctr"/>
        <c:lblOffset val="100"/>
        <c:noMultiLvlLbl val="0"/>
      </c:catAx>
      <c:valAx>
        <c:axId val="969646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9695052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226876640419948"/>
          <c:y val="5.1106618429453077E-2"/>
          <c:w val="0.24674448421220074"/>
          <c:h val="0.12876120214702891"/>
        </c:manualLayout>
      </c:layout>
      <c:overlay val="0"/>
      <c:txPr>
        <a:bodyPr/>
        <a:lstStyle/>
        <a:p>
          <a:pPr>
            <a:defRPr sz="1350" b="1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chemeClr val="accent5">
            <a:lumMod val="40000"/>
            <a:lumOff val="60000"/>
          </a:schemeClr>
        </a:gs>
        <a:gs pos="45000">
          <a:schemeClr val="accent1">
            <a:tint val="44500"/>
            <a:satMod val="160000"/>
            <a:alpha val="51000"/>
          </a:schemeClr>
        </a:gs>
        <a:gs pos="100000">
          <a:schemeClr val="accent1">
            <a:tint val="23500"/>
            <a:satMod val="160000"/>
            <a:lumMod val="66000"/>
            <a:lumOff val="34000"/>
            <a:alpha val="70000"/>
          </a:schemeClr>
        </a:gs>
      </a:gsLst>
      <a:lin ang="5400000" scaled="0"/>
    </a:gradFill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ln>
              <a:solidFill>
                <a:schemeClr val="tx2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6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8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9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0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1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2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3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4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5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6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7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8"/>
            <c:invertIfNegative val="0"/>
            <c:bubble3D val="0"/>
            <c:spPr>
              <a:pattFill prst="pct90">
                <a:fgClr>
                  <a:schemeClr val="tx2"/>
                </a:fgClr>
                <a:bgClr>
                  <a:schemeClr val="bg1"/>
                </a:bgClr>
              </a:patt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numFmt formatCode="#,##0" sourceLinked="0"/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'торговля '!$A$113:$A$131</c:f>
              <c:strCache>
                <c:ptCount val="19"/>
                <c:pt idx="0">
                  <c:v>Макаровский</c:v>
                </c:pt>
                <c:pt idx="1">
                  <c:v>Корсаковский</c:v>
                </c:pt>
                <c:pt idx="2">
                  <c:v>Холмский</c:v>
                </c:pt>
                <c:pt idx="3">
                  <c:v>А-Сахалинский</c:v>
                </c:pt>
                <c:pt idx="4">
                  <c:v>Охинский</c:v>
                </c:pt>
                <c:pt idx="5">
                  <c:v>Тымовский</c:v>
                </c:pt>
                <c:pt idx="6">
                  <c:v>Северо-Курильский</c:v>
                </c:pt>
                <c:pt idx="7">
                  <c:v>Долинский</c:v>
                </c:pt>
                <c:pt idx="8">
                  <c:v>Смирныховский</c:v>
                </c:pt>
                <c:pt idx="9">
                  <c:v>Южно-Сахалинский</c:v>
                </c:pt>
                <c:pt idx="10">
                  <c:v>Углегорский</c:v>
                </c:pt>
                <c:pt idx="11">
                  <c:v>Ногликский</c:v>
                </c:pt>
                <c:pt idx="12">
                  <c:v>Невельский</c:v>
                </c:pt>
                <c:pt idx="13">
                  <c:v>Курильский</c:v>
                </c:pt>
                <c:pt idx="14">
                  <c:v>Томаринский</c:v>
                </c:pt>
                <c:pt idx="15">
                  <c:v>Анивский</c:v>
                </c:pt>
                <c:pt idx="16">
                  <c:v>Южно-Курильский</c:v>
                </c:pt>
                <c:pt idx="17">
                  <c:v>Поронайский</c:v>
                </c:pt>
                <c:pt idx="18">
                  <c:v>В среднем по области</c:v>
                </c:pt>
              </c:strCache>
            </c:strRef>
          </c:cat>
          <c:val>
            <c:numRef>
              <c:f>'торговля '!$B$113:$B$131</c:f>
              <c:numCache>
                <c:formatCode>0.0</c:formatCode>
                <c:ptCount val="19"/>
                <c:pt idx="0">
                  <c:v>90.8</c:v>
                </c:pt>
                <c:pt idx="1">
                  <c:v>95.3</c:v>
                </c:pt>
                <c:pt idx="2">
                  <c:v>95.6</c:v>
                </c:pt>
                <c:pt idx="3">
                  <c:v>96.2</c:v>
                </c:pt>
                <c:pt idx="4">
                  <c:v>96.3</c:v>
                </c:pt>
                <c:pt idx="5">
                  <c:v>96.7</c:v>
                </c:pt>
                <c:pt idx="6">
                  <c:v>96.9</c:v>
                </c:pt>
                <c:pt idx="7">
                  <c:v>97.3</c:v>
                </c:pt>
                <c:pt idx="8">
                  <c:v>97.4</c:v>
                </c:pt>
                <c:pt idx="9">
                  <c:v>98</c:v>
                </c:pt>
                <c:pt idx="10">
                  <c:v>98.2</c:v>
                </c:pt>
                <c:pt idx="11">
                  <c:v>99.7</c:v>
                </c:pt>
                <c:pt idx="12">
                  <c:v>101.2</c:v>
                </c:pt>
                <c:pt idx="13">
                  <c:v>102.8</c:v>
                </c:pt>
                <c:pt idx="14">
                  <c:v>104</c:v>
                </c:pt>
                <c:pt idx="15">
                  <c:v>104.6</c:v>
                </c:pt>
                <c:pt idx="16">
                  <c:v>104.9</c:v>
                </c:pt>
                <c:pt idx="17">
                  <c:v>107</c:v>
                </c:pt>
                <c:pt idx="18">
                  <c:v>98.2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11"/>
        <c:axId val="113321472"/>
        <c:axId val="113323008"/>
      </c:barChart>
      <c:catAx>
        <c:axId val="1133214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13323008"/>
        <c:crosses val="autoZero"/>
        <c:auto val="1"/>
        <c:lblAlgn val="ctr"/>
        <c:lblOffset val="100"/>
        <c:noMultiLvlLbl val="0"/>
      </c:catAx>
      <c:valAx>
        <c:axId val="113323008"/>
        <c:scaling>
          <c:orientation val="minMax"/>
          <c:max val="105"/>
          <c:min val="80"/>
        </c:scaling>
        <c:delete val="0"/>
        <c:axPos val="b"/>
        <c:numFmt formatCode="0.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13321472"/>
        <c:crosses val="autoZero"/>
        <c:crossBetween val="between"/>
        <c:majorUnit val="15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ln>
              <a:solidFill>
                <a:schemeClr val="tx2"/>
              </a:solidFill>
            </a:ln>
            <a:scene3d>
              <a:camera prst="orthographicFront"/>
              <a:lightRig rig="threePt" dir="t"/>
            </a:scene3d>
            <a:sp3d>
              <a:bevelT prst="convex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c:spPr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c:spPr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c:spPr>
          </c:dPt>
          <c:dPt>
            <c:idx val="3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c:spPr>
          </c:dPt>
          <c:dPt>
            <c:idx val="4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c:spPr>
          </c:dPt>
          <c:dPt>
            <c:idx val="5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c:spPr>
          </c:dPt>
          <c:dPt>
            <c:idx val="6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c:spPr>
          </c:dPt>
          <c:dPt>
            <c:idx val="7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c:spPr>
          </c:dPt>
          <c:dPt>
            <c:idx val="8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c:spPr>
          </c:dPt>
          <c:dPt>
            <c:idx val="9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c:spPr>
          </c:dPt>
          <c:dPt>
            <c:idx val="10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c:spPr>
          </c:dPt>
          <c:dPt>
            <c:idx val="11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c:spPr>
          </c:dPt>
          <c:dPt>
            <c:idx val="12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c:spPr>
          </c:dPt>
          <c:dPt>
            <c:idx val="13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c:spPr>
          </c:dPt>
          <c:dPt>
            <c:idx val="14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c:spPr>
          </c:dPt>
          <c:dPt>
            <c:idx val="15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c:spPr>
          </c:dPt>
          <c:dPt>
            <c:idx val="16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c:spPr>
          </c:dPt>
          <c:dPt>
            <c:idx val="17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c:spPr>
          </c:dPt>
          <c:dPt>
            <c:idx val="18"/>
            <c:invertIfNegative val="0"/>
            <c:bubble3D val="0"/>
            <c:spPr>
              <a:pattFill prst="pct90">
                <a:fgClr>
                  <a:schemeClr val="tx2"/>
                </a:fgClr>
                <a:bgClr>
                  <a:schemeClr val="bg1"/>
                </a:bgClr>
              </a:patt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c:spPr>
          </c:dPt>
          <c:dLbls>
            <c:numFmt formatCode="#,##0" sourceLinked="0"/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'[Диаграмма в Microsoft PowerPoint]торговля '!$A$113:$A$131</c:f>
              <c:strCache>
                <c:ptCount val="18"/>
                <c:pt idx="0">
                  <c:v>Курильский</c:v>
                </c:pt>
                <c:pt idx="1">
                  <c:v>Северо-Курильский</c:v>
                </c:pt>
                <c:pt idx="2">
                  <c:v>А-Сахалинский</c:v>
                </c:pt>
                <c:pt idx="3">
                  <c:v>Макаровский</c:v>
                </c:pt>
                <c:pt idx="4">
                  <c:v>Долинский</c:v>
                </c:pt>
                <c:pt idx="5">
                  <c:v>Углегорский</c:v>
                </c:pt>
                <c:pt idx="6">
                  <c:v>Холмский</c:v>
                </c:pt>
                <c:pt idx="7">
                  <c:v>Смирныховский</c:v>
                </c:pt>
                <c:pt idx="8">
                  <c:v>Южно-Сахалинский</c:v>
                </c:pt>
                <c:pt idx="9">
                  <c:v>Охинский</c:v>
                </c:pt>
                <c:pt idx="10">
                  <c:v>Тымовский</c:v>
                </c:pt>
                <c:pt idx="11">
                  <c:v>Невельский</c:v>
                </c:pt>
                <c:pt idx="12">
                  <c:v>Ногликский</c:v>
                </c:pt>
                <c:pt idx="13">
                  <c:v>Корсаковский</c:v>
                </c:pt>
                <c:pt idx="14">
                  <c:v>Поронайский</c:v>
                </c:pt>
                <c:pt idx="15">
                  <c:v>Томаринский</c:v>
                </c:pt>
                <c:pt idx="16">
                  <c:v>Анивский</c:v>
                </c:pt>
                <c:pt idx="17">
                  <c:v>Южно-Курильский</c:v>
                </c:pt>
              </c:strCache>
            </c:strRef>
          </c:cat>
          <c:val>
            <c:numRef>
              <c:f>'[Диаграмма в Microsoft PowerPoint]торговля '!$B$113:$B$131</c:f>
              <c:numCache>
                <c:formatCode>0.0</c:formatCode>
                <c:ptCount val="19"/>
                <c:pt idx="0">
                  <c:v>0</c:v>
                </c:pt>
                <c:pt idx="1">
                  <c:v>0</c:v>
                </c:pt>
                <c:pt idx="2">
                  <c:v>16.100000000000001</c:v>
                </c:pt>
                <c:pt idx="3">
                  <c:v>30.6</c:v>
                </c:pt>
                <c:pt idx="4">
                  <c:v>50</c:v>
                </c:pt>
                <c:pt idx="5">
                  <c:v>72.3</c:v>
                </c:pt>
                <c:pt idx="6">
                  <c:v>82.4</c:v>
                </c:pt>
                <c:pt idx="7">
                  <c:v>85.2</c:v>
                </c:pt>
                <c:pt idx="8">
                  <c:v>86.2</c:v>
                </c:pt>
                <c:pt idx="9">
                  <c:v>86.8</c:v>
                </c:pt>
                <c:pt idx="10">
                  <c:v>101.9</c:v>
                </c:pt>
                <c:pt idx="11">
                  <c:v>102</c:v>
                </c:pt>
                <c:pt idx="12">
                  <c:v>102.3</c:v>
                </c:pt>
                <c:pt idx="13">
                  <c:v>109.1</c:v>
                </c:pt>
                <c:pt idx="14">
                  <c:v>117</c:v>
                </c:pt>
                <c:pt idx="15">
                  <c:v>155.30000000000001</c:v>
                </c:pt>
                <c:pt idx="16">
                  <c:v>238</c:v>
                </c:pt>
                <c:pt idx="17">
                  <c:v>243.1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92"/>
        <c:overlap val="1"/>
        <c:axId val="72332416"/>
        <c:axId val="96997376"/>
      </c:barChart>
      <c:catAx>
        <c:axId val="723324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96997376"/>
        <c:crosses val="autoZero"/>
        <c:auto val="1"/>
        <c:lblAlgn val="ctr"/>
        <c:lblOffset val="100"/>
        <c:noMultiLvlLbl val="0"/>
      </c:catAx>
      <c:valAx>
        <c:axId val="96997376"/>
        <c:scaling>
          <c:orientation val="minMax"/>
          <c:max val="250"/>
          <c:min val="0"/>
        </c:scaling>
        <c:delete val="1"/>
        <c:axPos val="b"/>
        <c:numFmt formatCode="0.0" sourceLinked="1"/>
        <c:majorTickMark val="out"/>
        <c:minorTickMark val="none"/>
        <c:tickLblPos val="nextTo"/>
        <c:crossAx val="72332416"/>
        <c:crosses val="autoZero"/>
        <c:crossBetween val="between"/>
        <c:majorUnit val="15"/>
      </c:valAx>
      <c:spPr>
        <a:noFill/>
        <a:ln w="25400">
          <a:noFill/>
        </a:ln>
        <a:scene3d>
          <a:camera prst="orthographicFront"/>
          <a:lightRig rig="threePt" dir="t"/>
        </a:scene3d>
        <a:sp3d>
          <a:bevelB prst="convex"/>
        </a:sp3d>
      </c:spPr>
    </c:plotArea>
    <c:plotVisOnly val="1"/>
    <c:dispBlanksAs val="gap"/>
    <c:showDLblsOverMax val="0"/>
  </c:chart>
  <c:spPr>
    <a:noFill/>
    <a:ln>
      <a:noFill/>
    </a:ln>
    <a:scene3d>
      <a:camera prst="orthographicFront"/>
      <a:lightRig rig="threePt" dir="t"/>
    </a:scene3d>
    <a:sp3d>
      <a:bevelT prst="convex"/>
    </a:sp3d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/>
              <a:t>Динамика развития объектов мобильной торговли</a:t>
            </a:r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</c:spPr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  <a:ln>
              <a:solidFill>
                <a:schemeClr val="accent2">
                  <a:lumMod val="75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3.0555573858706993E-2"/>
                  <c:y val="-5.9256140668934559E-2"/>
                </c:manualLayout>
              </c:layout>
              <c:spPr/>
              <c:txPr>
                <a:bodyPr/>
                <a:lstStyle/>
                <a:p>
                  <a:pPr>
                    <a:defRPr sz="14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4514216057720817E-2"/>
                  <c:y val="-8.1607895861534899E-2"/>
                </c:manualLayout>
              </c:layout>
              <c:spPr/>
              <c:txPr>
                <a:bodyPr/>
                <a:lstStyle/>
                <a:p>
                  <a:pPr>
                    <a:defRPr sz="14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6111111111111212E-2"/>
                  <c:y val="-4.1666666666666664E-2"/>
                </c:manualLayout>
              </c:layout>
              <c:spPr/>
              <c:txPr>
                <a:bodyPr/>
                <a:lstStyle/>
                <a:p>
                  <a:pPr>
                    <a:defRPr sz="14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'торговля '!$B$198:$C$198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'торговля '!$B$199:$C$199</c:f>
              <c:numCache>
                <c:formatCode>General</c:formatCode>
                <c:ptCount val="2"/>
                <c:pt idx="0">
                  <c:v>24</c:v>
                </c:pt>
                <c:pt idx="1">
                  <c:v>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6"/>
        <c:gapDepth val="50"/>
        <c:shape val="box"/>
        <c:axId val="97862016"/>
        <c:axId val="97863552"/>
        <c:axId val="0"/>
      </c:bar3DChart>
      <c:catAx>
        <c:axId val="97862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97863552"/>
        <c:crosses val="autoZero"/>
        <c:auto val="1"/>
        <c:lblAlgn val="ctr"/>
        <c:lblOffset val="100"/>
        <c:noMultiLvlLbl val="0"/>
      </c:catAx>
      <c:valAx>
        <c:axId val="97863552"/>
        <c:scaling>
          <c:orientation val="minMax"/>
          <c:max val="8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97862016"/>
        <c:crosses val="autoZero"/>
        <c:crossBetween val="between"/>
        <c:majorUnit val="20"/>
        <c:minorUnit val="5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dirty="0"/>
              <a:t>Количество объектов местных товаропроизводителей</a:t>
            </a:r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054258625772748"/>
          <c:y val="0.33252811288497197"/>
          <c:w val="0.85945741374227247"/>
          <c:h val="0.49082873815085049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FFFF00"/>
            </a:solidFill>
            <a:ln w="12700">
              <a:solidFill>
                <a:srgbClr val="1F497D"/>
              </a:solidFill>
            </a:ln>
          </c:spPr>
          <c:invertIfNegative val="0"/>
          <c:dLbls>
            <c:dLbl>
              <c:idx val="0"/>
              <c:layout>
                <c:manualLayout>
                  <c:x val="3.888888888888889E-2"/>
                  <c:y val="-2.9304034133760884E-2"/>
                </c:manualLayout>
              </c:layout>
              <c:spPr/>
              <c:txPr>
                <a:bodyPr/>
                <a:lstStyle/>
                <a:p>
                  <a:pPr>
                    <a:defRPr sz="14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6111111111111108E-2"/>
                  <c:y val="-2.5117743543223617E-2"/>
                </c:manualLayout>
              </c:layout>
              <c:spPr/>
              <c:txPr>
                <a:bodyPr/>
                <a:lstStyle/>
                <a:p>
                  <a:pPr>
                    <a:defRPr sz="14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1666666666666567E-2"/>
                  <c:y val="-2.5117743543223617E-2"/>
                </c:manualLayout>
              </c:layout>
              <c:spPr/>
              <c:txPr>
                <a:bodyPr/>
                <a:lstStyle/>
                <a:p>
                  <a:pPr>
                    <a:defRPr sz="14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'торговля '!$B$189:$C$189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'торговля '!$B$190:$C$190</c:f>
              <c:numCache>
                <c:formatCode>General</c:formatCode>
                <c:ptCount val="2"/>
                <c:pt idx="0">
                  <c:v>264</c:v>
                </c:pt>
                <c:pt idx="1">
                  <c:v>320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gapDepth val="64"/>
        <c:shape val="box"/>
        <c:axId val="111391488"/>
        <c:axId val="111393792"/>
        <c:axId val="0"/>
      </c:bar3DChart>
      <c:catAx>
        <c:axId val="1113914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11393792"/>
        <c:crosses val="autoZero"/>
        <c:auto val="1"/>
        <c:lblAlgn val="ctr"/>
        <c:lblOffset val="100"/>
        <c:noMultiLvlLbl val="0"/>
      </c:catAx>
      <c:valAx>
        <c:axId val="111393792"/>
        <c:scaling>
          <c:orientation val="minMax"/>
          <c:max val="35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11391488"/>
        <c:crosses val="autoZero"/>
        <c:crossBetween val="between"/>
        <c:majorUnit val="50"/>
        <c:minorUnit val="1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/>
              <a:t>Количество</a:t>
            </a:r>
            <a:r>
              <a:rPr lang="ru-RU" sz="1600" baseline="0" dirty="0" smtClean="0"/>
              <a:t> объектов мобильной торговли, единиц</a:t>
            </a:r>
            <a:endParaRPr lang="ru-RU" sz="1600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5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1782472512800732E-2"/>
          <c:y val="0.22810833914471465"/>
          <c:w val="0.80692788520573733"/>
          <c:h val="0.65599992709244681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Lbls>
            <c:dLbl>
              <c:idx val="0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rgbClr val="5C49E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'торговля '!$A$293:$B$293</c:f>
              <c:strCache>
                <c:ptCount val="2"/>
                <c:pt idx="0">
                  <c:v>прицепы</c:v>
                </c:pt>
                <c:pt idx="1">
                  <c:v>автолавки</c:v>
                </c:pt>
              </c:strCache>
            </c:strRef>
          </c:cat>
          <c:val>
            <c:numRef>
              <c:f>'торговля '!$A$294:$B$294</c:f>
              <c:numCache>
                <c:formatCode>General</c:formatCode>
                <c:ptCount val="2"/>
                <c:pt idx="0">
                  <c:v>47</c:v>
                </c:pt>
                <c:pt idx="1">
                  <c:v>32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2720282541705894"/>
          <c:y val="0.74719173701919528"/>
          <c:w val="0.22019580670373856"/>
          <c:h val="0.17354612252038928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5039033603312371E-2"/>
          <c:y val="3.0423551972486147E-2"/>
          <c:w val="0.93663988851787228"/>
          <c:h val="0.605250539678053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'торговля '!$B$279</c:f>
              <c:strCache>
                <c:ptCount val="1"/>
                <c:pt idx="0">
                  <c:v>средние цены по области (статистика)</c:v>
                </c:pt>
              </c:strCache>
            </c:strRef>
          </c:tx>
          <c:spPr>
            <a:solidFill>
              <a:srgbClr val="FF0066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'торговля '!$A$280:$A$286</c:f>
              <c:strCache>
                <c:ptCount val="7"/>
                <c:pt idx="0">
                  <c:v>свинина</c:v>
                </c:pt>
                <c:pt idx="1">
                  <c:v>говядина</c:v>
                </c:pt>
                <c:pt idx="2">
                  <c:v>яблоки свежие</c:v>
                </c:pt>
                <c:pt idx="3">
                  <c:v>масло подсолнечное</c:v>
                </c:pt>
                <c:pt idx="4">
                  <c:v>крупа гречневая (сорт первый)</c:v>
                </c:pt>
                <c:pt idx="5">
                  <c:v>яйцо 1 категории</c:v>
                </c:pt>
                <c:pt idx="6">
                  <c:v>мука пшеничная (сорт высший)</c:v>
                </c:pt>
              </c:strCache>
            </c:strRef>
          </c:cat>
          <c:val>
            <c:numRef>
              <c:f>'торговля '!$B$280:$B$286</c:f>
              <c:numCache>
                <c:formatCode>0.0</c:formatCode>
                <c:ptCount val="7"/>
                <c:pt idx="0">
                  <c:v>337.4</c:v>
                </c:pt>
                <c:pt idx="1">
                  <c:v>411.4</c:v>
                </c:pt>
                <c:pt idx="2">
                  <c:v>163.19999999999999</c:v>
                </c:pt>
                <c:pt idx="3">
                  <c:v>118.3</c:v>
                </c:pt>
                <c:pt idx="4">
                  <c:v>81.099999999999994</c:v>
                </c:pt>
                <c:pt idx="5">
                  <c:v>80.2</c:v>
                </c:pt>
                <c:pt idx="6">
                  <c:v>47.9</c:v>
                </c:pt>
              </c:numCache>
            </c:numRef>
          </c:val>
        </c:ser>
        <c:ser>
          <c:idx val="1"/>
          <c:order val="1"/>
          <c:tx>
            <c:strRef>
              <c:f>'торговля '!$C$279</c:f>
              <c:strCache>
                <c:ptCount val="1"/>
                <c:pt idx="0">
                  <c:v>среднеобластные цены по социальным магазинам (по данным МО)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1"/>
              <c:layout>
                <c:manualLayout>
                  <c:x val="5.9193495613622145E-3"/>
                  <c:y val="1.236475842637192E-2"/>
                </c:manualLayout>
              </c:layout>
              <c:spPr/>
              <c:txPr>
                <a:bodyPr/>
                <a:lstStyle/>
                <a:p>
                  <a:pPr>
                    <a:defRPr sz="12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'торговля '!$A$280:$A$286</c:f>
              <c:strCache>
                <c:ptCount val="7"/>
                <c:pt idx="0">
                  <c:v>свинина</c:v>
                </c:pt>
                <c:pt idx="1">
                  <c:v>говядина</c:v>
                </c:pt>
                <c:pt idx="2">
                  <c:v>яблоки свежие</c:v>
                </c:pt>
                <c:pt idx="3">
                  <c:v>масло подсолнечное</c:v>
                </c:pt>
                <c:pt idx="4">
                  <c:v>крупа гречневая (сорт первый)</c:v>
                </c:pt>
                <c:pt idx="5">
                  <c:v>яйцо 1 категории</c:v>
                </c:pt>
                <c:pt idx="6">
                  <c:v>мука пшеничная (сорт высший)</c:v>
                </c:pt>
              </c:strCache>
            </c:strRef>
          </c:cat>
          <c:val>
            <c:numRef>
              <c:f>'торговля '!$C$280:$C$286</c:f>
              <c:numCache>
                <c:formatCode>0.0</c:formatCode>
                <c:ptCount val="7"/>
                <c:pt idx="0">
                  <c:v>290.39999999999998</c:v>
                </c:pt>
                <c:pt idx="1">
                  <c:v>369.6</c:v>
                </c:pt>
                <c:pt idx="2">
                  <c:v>118</c:v>
                </c:pt>
                <c:pt idx="3">
                  <c:v>84.5</c:v>
                </c:pt>
                <c:pt idx="4">
                  <c:v>71.099999999999994</c:v>
                </c:pt>
                <c:pt idx="5">
                  <c:v>77.400000000000006</c:v>
                </c:pt>
                <c:pt idx="6">
                  <c:v>35.700000000000003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4"/>
        <c:axId val="141573120"/>
        <c:axId val="141640448"/>
      </c:barChart>
      <c:catAx>
        <c:axId val="141573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15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41640448"/>
        <c:crosses val="autoZero"/>
        <c:auto val="1"/>
        <c:lblAlgn val="ctr"/>
        <c:lblOffset val="100"/>
        <c:noMultiLvlLbl val="0"/>
      </c:catAx>
      <c:valAx>
        <c:axId val="141640448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4157312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2.1365554597917555E-3"/>
          <c:y val="0.85289150123840152"/>
          <c:w val="0.98653590724113782"/>
          <c:h val="0.12766729510923813"/>
        </c:manualLayout>
      </c:layout>
      <c:overlay val="0"/>
      <c:txPr>
        <a:bodyPr/>
        <a:lstStyle/>
        <a:p>
          <a:pPr>
            <a:defRPr sz="1500" b="1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Оборот оптовой торговли в январе-июне 2016-2017 годов, млрд.рублей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'слайд 14 оптовка'!$B$7</c:f>
              <c:strCache>
                <c:ptCount val="1"/>
                <c:pt idx="0">
                  <c:v>млрд. руб.</c:v>
                </c:pt>
              </c:strCache>
            </c:strRef>
          </c:tx>
          <c:spPr>
            <a:gradFill>
              <a:gsLst>
                <a:gs pos="0">
                  <a:srgbClr val="7030A0"/>
                </a:gs>
                <a:gs pos="60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'слайд 14 оптовка'!$C$6:$D$6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'слайд 14 оптовка'!$C$7:$D$7</c:f>
              <c:numCache>
                <c:formatCode>General</c:formatCode>
                <c:ptCount val="2"/>
                <c:pt idx="0">
                  <c:v>47.1</c:v>
                </c:pt>
                <c:pt idx="1">
                  <c:v>50.1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7"/>
        <c:axId val="141837056"/>
        <c:axId val="141839744"/>
      </c:barChart>
      <c:catAx>
        <c:axId val="141837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41839744"/>
        <c:crosses val="autoZero"/>
        <c:auto val="1"/>
        <c:lblAlgn val="ctr"/>
        <c:lblOffset val="100"/>
        <c:noMultiLvlLbl val="0"/>
      </c:catAx>
      <c:valAx>
        <c:axId val="141839744"/>
        <c:scaling>
          <c:orientation val="minMax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141837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5">
                <a:lumMod val="75000"/>
              </a:schemeClr>
            </a:solidFill>
            <a:scene3d>
              <a:camera prst="orthographicFront"/>
              <a:lightRig rig="threePt" dir="t"/>
            </a:scene3d>
            <a:sp3d prstMaterial="metal">
              <a:bevelT w="165100" prst="coolSlant"/>
            </a:sp3d>
          </c:spPr>
          <c:invertIfNegative val="0"/>
          <c:dPt>
            <c:idx val="18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 prstMaterial="metal">
                <a:bevelT w="165100" prst="coolSlant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'15 общепит сопоставимая и обесп'!$A$4:$A$22</c:f>
              <c:strCache>
                <c:ptCount val="19"/>
                <c:pt idx="0">
                  <c:v>Долинский</c:v>
                </c:pt>
                <c:pt idx="1">
                  <c:v>Макаровский</c:v>
                </c:pt>
                <c:pt idx="2">
                  <c:v>Корсаковский</c:v>
                </c:pt>
                <c:pt idx="3">
                  <c:v>Углегорский</c:v>
                </c:pt>
                <c:pt idx="4">
                  <c:v>Анивский </c:v>
                </c:pt>
                <c:pt idx="5">
                  <c:v>Холмский</c:v>
                </c:pt>
                <c:pt idx="6">
                  <c:v>А-Сахалинский</c:v>
                </c:pt>
                <c:pt idx="7">
                  <c:v>Южно-Курильский </c:v>
                </c:pt>
                <c:pt idx="8">
                  <c:v>Ногликский </c:v>
                </c:pt>
                <c:pt idx="9">
                  <c:v>Охинский </c:v>
                </c:pt>
                <c:pt idx="10">
                  <c:v>Невельский</c:v>
                </c:pt>
                <c:pt idx="11">
                  <c:v>Южно-Сахалинск</c:v>
                </c:pt>
                <c:pt idx="12">
                  <c:v>Курильский</c:v>
                </c:pt>
                <c:pt idx="13">
                  <c:v>Томаринский</c:v>
                </c:pt>
                <c:pt idx="14">
                  <c:v>Поронайский </c:v>
                </c:pt>
                <c:pt idx="15">
                  <c:v>Смирныховский</c:v>
                </c:pt>
                <c:pt idx="16">
                  <c:v>С-Курильский</c:v>
                </c:pt>
                <c:pt idx="17">
                  <c:v>Тымовский</c:v>
                </c:pt>
                <c:pt idx="18">
                  <c:v>Сахалинская область</c:v>
                </c:pt>
              </c:strCache>
            </c:strRef>
          </c:cat>
          <c:val>
            <c:numRef>
              <c:f>'15 общепит сопоставимая и обесп'!$B$4:$B$22</c:f>
              <c:numCache>
                <c:formatCode>0.0</c:formatCode>
                <c:ptCount val="19"/>
                <c:pt idx="0">
                  <c:v>64.7</c:v>
                </c:pt>
                <c:pt idx="1">
                  <c:v>66.5</c:v>
                </c:pt>
                <c:pt idx="2">
                  <c:v>67.2</c:v>
                </c:pt>
                <c:pt idx="3">
                  <c:v>68.5</c:v>
                </c:pt>
                <c:pt idx="4">
                  <c:v>71.2</c:v>
                </c:pt>
                <c:pt idx="5">
                  <c:v>72.2</c:v>
                </c:pt>
                <c:pt idx="6">
                  <c:v>73.5</c:v>
                </c:pt>
                <c:pt idx="7">
                  <c:v>88.1</c:v>
                </c:pt>
                <c:pt idx="8">
                  <c:v>97.8</c:v>
                </c:pt>
                <c:pt idx="9">
                  <c:v>100.4</c:v>
                </c:pt>
                <c:pt idx="10">
                  <c:v>108</c:v>
                </c:pt>
                <c:pt idx="11">
                  <c:v>110.7</c:v>
                </c:pt>
                <c:pt idx="12">
                  <c:v>113.8</c:v>
                </c:pt>
                <c:pt idx="13">
                  <c:v>117.9</c:v>
                </c:pt>
                <c:pt idx="14">
                  <c:v>122.1</c:v>
                </c:pt>
                <c:pt idx="15">
                  <c:v>131.19999999999999</c:v>
                </c:pt>
                <c:pt idx="16">
                  <c:v>145.1</c:v>
                </c:pt>
                <c:pt idx="17">
                  <c:v>157.5</c:v>
                </c:pt>
                <c:pt idx="18">
                  <c:v>104.1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4393984"/>
        <c:axId val="194395520"/>
      </c:barChart>
      <c:catAx>
        <c:axId val="19439398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 i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94395520"/>
        <c:crosses val="autoZero"/>
        <c:auto val="1"/>
        <c:lblAlgn val="ctr"/>
        <c:lblOffset val="100"/>
        <c:noMultiLvlLbl val="0"/>
      </c:catAx>
      <c:valAx>
        <c:axId val="194395520"/>
        <c:scaling>
          <c:orientation val="minMax"/>
        </c:scaling>
        <c:delete val="0"/>
        <c:axPos val="b"/>
        <c:majorGridlines>
          <c:spPr>
            <a:ln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b="1" i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9439398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6">
                <a:lumMod val="75000"/>
              </a:schemeClr>
            </a:solidFill>
            <a:scene3d>
              <a:camera prst="orthographicFront"/>
              <a:lightRig rig="threePt" dir="t"/>
            </a:scene3d>
            <a:sp3d prstMaterial="metal">
              <a:bevelT w="165100" prst="coolSlant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 prstMaterial="metal">
                <a:bevelT w="165100" prst="coolSlant"/>
              </a:sp3d>
            </c:spPr>
          </c:dPt>
          <c:dPt>
            <c:idx val="19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 prstMaterial="metal">
                <a:bevelT w="165100" prst="coolSlant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'15 общепит сопоставимая и обесп'!$A$25:$A$44</c:f>
              <c:strCache>
                <c:ptCount val="20"/>
                <c:pt idx="0">
                  <c:v>норматив </c:v>
                </c:pt>
                <c:pt idx="1">
                  <c:v>Александровск-Сахалинский </c:v>
                </c:pt>
                <c:pt idx="2">
                  <c:v>Охинский</c:v>
                </c:pt>
                <c:pt idx="3">
                  <c:v>Тымовский</c:v>
                </c:pt>
                <c:pt idx="4">
                  <c:v>Макаровский</c:v>
                </c:pt>
                <c:pt idx="5">
                  <c:v>Поронайский</c:v>
                </c:pt>
                <c:pt idx="6">
                  <c:v>Ногликский</c:v>
                </c:pt>
                <c:pt idx="7">
                  <c:v>Анивский</c:v>
                </c:pt>
                <c:pt idx="8">
                  <c:v>Смирныховский</c:v>
                </c:pt>
                <c:pt idx="9">
                  <c:v>Южно-Курильский район</c:v>
                </c:pt>
                <c:pt idx="10">
                  <c:v>Долинский</c:v>
                </c:pt>
                <c:pt idx="11">
                  <c:v>Невельский</c:v>
                </c:pt>
                <c:pt idx="12">
                  <c:v>Углегорский   </c:v>
                </c:pt>
                <c:pt idx="13">
                  <c:v>Корсаковский район*</c:v>
                </c:pt>
                <c:pt idx="14">
                  <c:v>Томаринский</c:v>
                </c:pt>
                <c:pt idx="15">
                  <c:v>Холмский</c:v>
                </c:pt>
                <c:pt idx="16">
                  <c:v>Северо-Курильский</c:v>
                </c:pt>
                <c:pt idx="17">
                  <c:v>г. Южно-Сахалинск*</c:v>
                </c:pt>
                <c:pt idx="18">
                  <c:v>Курильский</c:v>
                </c:pt>
                <c:pt idx="19">
                  <c:v>Сахалинская область</c:v>
                </c:pt>
              </c:strCache>
            </c:strRef>
          </c:cat>
          <c:val>
            <c:numRef>
              <c:f>'15 общепит сопоставимая и обесп'!$B$25:$B$44</c:f>
              <c:numCache>
                <c:formatCode>0.0</c:formatCode>
                <c:ptCount val="20"/>
                <c:pt idx="0" formatCode="General">
                  <c:v>40</c:v>
                </c:pt>
                <c:pt idx="1">
                  <c:v>3.170130327580134</c:v>
                </c:pt>
                <c:pt idx="2">
                  <c:v>20.717027215631543</c:v>
                </c:pt>
                <c:pt idx="3">
                  <c:v>22.990088105726873</c:v>
                </c:pt>
                <c:pt idx="4">
                  <c:v>25.082589012602472</c:v>
                </c:pt>
                <c:pt idx="5">
                  <c:v>28.28282828282828</c:v>
                </c:pt>
                <c:pt idx="6">
                  <c:v>29.123643102991792</c:v>
                </c:pt>
                <c:pt idx="7">
                  <c:v>29.636513837257333</c:v>
                </c:pt>
                <c:pt idx="8">
                  <c:v>30.401465933699818</c:v>
                </c:pt>
                <c:pt idx="9">
                  <c:v>35.197427193139177</c:v>
                </c:pt>
                <c:pt idx="10">
                  <c:v>36.670379078496886</c:v>
                </c:pt>
                <c:pt idx="11">
                  <c:v>38.959390862944161</c:v>
                </c:pt>
                <c:pt idx="12">
                  <c:v>39.067629678266577</c:v>
                </c:pt>
                <c:pt idx="13">
                  <c:v>44.859257792191713</c:v>
                </c:pt>
                <c:pt idx="14">
                  <c:v>46.013039117352058</c:v>
                </c:pt>
                <c:pt idx="15">
                  <c:v>47.773642674268217</c:v>
                </c:pt>
                <c:pt idx="16">
                  <c:v>50.967996839193994</c:v>
                </c:pt>
                <c:pt idx="17">
                  <c:v>67.637521197155863</c:v>
                </c:pt>
                <c:pt idx="18">
                  <c:v>75.765717356260069</c:v>
                </c:pt>
                <c:pt idx="19">
                  <c:v>48.723693045662031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4449792"/>
        <c:axId val="194451328"/>
      </c:barChart>
      <c:catAx>
        <c:axId val="19444979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 i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94451328"/>
        <c:crosses val="autoZero"/>
        <c:auto val="1"/>
        <c:lblAlgn val="ctr"/>
        <c:lblOffset val="100"/>
        <c:noMultiLvlLbl val="0"/>
      </c:catAx>
      <c:valAx>
        <c:axId val="194451328"/>
        <c:scaling>
          <c:orientation val="minMax"/>
        </c:scaling>
        <c:delete val="0"/>
        <c:axPos val="b"/>
        <c:majorGridlines>
          <c:spPr>
            <a:ln>
              <a:gradFill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 i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944497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600" b="1" i="0" u="sng" strike="noStrike" baseline="0">
                <a:solidFill>
                  <a:srgbClr val="003366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dirty="0" smtClean="0"/>
              <a:t>Индекс</a:t>
            </a:r>
            <a:r>
              <a:rPr lang="ru-RU" baseline="0" dirty="0" smtClean="0"/>
              <a:t> потребительских цен на п</a:t>
            </a:r>
            <a:r>
              <a:rPr lang="ru-RU" dirty="0" smtClean="0"/>
              <a:t>родовольственные товары </a:t>
            </a:r>
          </a:p>
          <a:p>
            <a:pPr>
              <a:defRPr sz="1600" b="1" i="0" u="sng" strike="noStrike" baseline="0">
                <a:solidFill>
                  <a:srgbClr val="003366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dirty="0" smtClean="0"/>
              <a:t>в </a:t>
            </a:r>
            <a:r>
              <a:rPr lang="ru-RU" dirty="0" err="1" smtClean="0"/>
              <a:t>разарезе</a:t>
            </a:r>
            <a:r>
              <a:rPr lang="ru-RU" dirty="0" smtClean="0"/>
              <a:t> субъектов</a:t>
            </a:r>
            <a:r>
              <a:rPr lang="ru-RU" baseline="0" dirty="0" smtClean="0"/>
              <a:t> ДФО</a:t>
            </a:r>
            <a:endParaRPr lang="ru-RU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3.9649170533145928E-2"/>
          <c:y val="0.29854900212945079"/>
          <c:w val="0.95247784179778883"/>
          <c:h val="0.5311200964744272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0B0F0">
                <a:alpha val="98000"/>
              </a:srgb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convex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C00000">
                  <a:alpha val="98000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c:spPr>
          </c:dPt>
          <c:dPt>
            <c:idx val="1"/>
            <c:invertIfNegative val="0"/>
            <c:bubble3D val="0"/>
            <c:spPr>
              <a:solidFill>
                <a:srgbClr val="FFFF00">
                  <a:alpha val="98000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c:spPr>
          </c:dPt>
          <c:dPt>
            <c:idx val="2"/>
            <c:invertIfNegative val="0"/>
            <c:bubble3D val="0"/>
            <c:spPr>
              <a:solidFill>
                <a:srgbClr val="00B050">
                  <a:alpha val="98000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c:spPr>
          </c:dPt>
          <c:dPt>
            <c:idx val="8"/>
            <c:invertIfNegative val="0"/>
            <c:bubble3D val="0"/>
          </c:dPt>
          <c:dLbls>
            <c:dLbl>
              <c:idx val="0"/>
              <c:layout>
                <c:manualLayout>
                  <c:x val="6.7911714770797962E-3"/>
                  <c:y val="-4.6296296296296294E-2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7911714770797962E-3"/>
                  <c:y val="-3.7037037037037035E-2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6.7911714770797962E-3"/>
                  <c:y val="-3.7037037037037035E-2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9.0548953027730205E-3"/>
                  <c:y val="-3.7037037037037035E-2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0186757215619695E-2"/>
                  <c:y val="-4.1666666666666706E-2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6.7911714770797962E-3"/>
                  <c:y val="-2.7777777777777801E-2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7.9230333899264292E-3"/>
                  <c:y val="-4.1666666666666664E-2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6.7911714770797962E-3"/>
                  <c:y val="-2.7777777777777776E-2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9.0548953027730621E-3"/>
                  <c:y val="-4.1666666666666664E-2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9.0548953027730621E-3"/>
                  <c:y val="-4.1666666666666664E-2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9.0548953027730621E-3"/>
                  <c:y val="-4.1666666666666664E-2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инфляция!$A$42:$A$52</c:f>
              <c:strCache>
                <c:ptCount val="11"/>
                <c:pt idx="0">
                  <c:v>Российская Федерация</c:v>
                </c:pt>
                <c:pt idx="1">
                  <c:v>ДФО</c:v>
                </c:pt>
                <c:pt idx="2">
                  <c:v>Сахалинская область</c:v>
                </c:pt>
                <c:pt idx="3">
                  <c:v>Приморский край</c:v>
                </c:pt>
                <c:pt idx="4">
                  <c:v>Амурская область</c:v>
                </c:pt>
                <c:pt idx="5">
                  <c:v>Еврейская АО</c:v>
                </c:pt>
                <c:pt idx="6">
                  <c:v>Хабаровский край</c:v>
                </c:pt>
                <c:pt idx="7">
                  <c:v>Камчатский край</c:v>
                </c:pt>
                <c:pt idx="8">
                  <c:v>Магаданская область</c:v>
                </c:pt>
                <c:pt idx="9">
                  <c:v>Республика Саха (Якутия)</c:v>
                </c:pt>
                <c:pt idx="10">
                  <c:v>Чукотский АО</c:v>
                </c:pt>
              </c:strCache>
            </c:strRef>
          </c:cat>
          <c:val>
            <c:numRef>
              <c:f>инфляция!$B$42:$B$52</c:f>
              <c:numCache>
                <c:formatCode>0.00</c:formatCode>
                <c:ptCount val="11"/>
                <c:pt idx="0" formatCode="General">
                  <c:v>103.44</c:v>
                </c:pt>
                <c:pt idx="1">
                  <c:v>100.01</c:v>
                </c:pt>
                <c:pt idx="2" formatCode="0.0">
                  <c:v>99.6</c:v>
                </c:pt>
                <c:pt idx="3">
                  <c:v>99.59</c:v>
                </c:pt>
                <c:pt idx="4" formatCode="0.0">
                  <c:v>100</c:v>
                </c:pt>
                <c:pt idx="5" formatCode="0.0">
                  <c:v>100.01</c:v>
                </c:pt>
                <c:pt idx="6">
                  <c:v>100.38</c:v>
                </c:pt>
                <c:pt idx="7">
                  <c:v>100.67</c:v>
                </c:pt>
                <c:pt idx="8" formatCode="0.0">
                  <c:v>101.1</c:v>
                </c:pt>
                <c:pt idx="9" formatCode="0.0">
                  <c:v>101.5</c:v>
                </c:pt>
                <c:pt idx="10">
                  <c:v>104.09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axId val="90202496"/>
        <c:axId val="90204032"/>
      </c:barChart>
      <c:catAx>
        <c:axId val="90202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8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90204032"/>
        <c:crosses val="autoZero"/>
        <c:auto val="1"/>
        <c:lblAlgn val="ctr"/>
        <c:lblOffset val="100"/>
        <c:noMultiLvlLbl val="0"/>
      </c:catAx>
      <c:valAx>
        <c:axId val="90204032"/>
        <c:scaling>
          <c:orientation val="minMax"/>
          <c:max val="108"/>
          <c:min val="9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90202496"/>
        <c:crosses val="autoZero"/>
        <c:crossBetween val="between"/>
        <c:minorUnit val="5"/>
      </c:valAx>
    </c:plotArea>
    <c:plotVisOnly val="1"/>
    <c:dispBlanksAs val="gap"/>
    <c:showDLblsOverMax val="0"/>
  </c:chart>
  <c:spPr>
    <a:noFill/>
    <a:ln>
      <a:noFill/>
    </a:ln>
    <a:scene3d>
      <a:camera prst="orthographicFront"/>
      <a:lightRig rig="threePt" dir="t"/>
    </a:scene3d>
    <a:sp3d>
      <a:bevelT prst="convex"/>
    </a:sp3d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Индекс физического объема реализации бытовых услуг населению по видам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январь-июнь 2017 года к январю-июню</a:t>
            </a:r>
            <a:r>
              <a:rPr lang="ru-RU" sz="1400" b="1" baseline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2017 года,%</a:t>
            </a:r>
            <a:endParaRPr lang="en-US" sz="1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gradFill>
              <a:gsLst>
                <a:gs pos="0">
                  <a:srgbClr val="9900FF"/>
                </a:gs>
                <a:gs pos="100000">
                  <a:srgbClr val="4F81BD">
                    <a:tint val="44500"/>
                    <a:satMod val="160000"/>
                    <a:alpha val="51000"/>
                  </a:srgbClr>
                </a:gs>
                <a:gs pos="100000">
                  <a:srgbClr val="4F81BD">
                    <a:tint val="23500"/>
                    <a:satMod val="160000"/>
                    <a:lumMod val="66000"/>
                    <a:lumOff val="34000"/>
                    <a:alpha val="70000"/>
                  </a:srgbClr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sunset" dir="t"/>
            </a:scene3d>
            <a:sp3d prstMaterial="plastic">
              <a:bevelT w="101600" prst="riblet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'16 бытовка '!$A$2:$A$9</c:f>
              <c:strCache>
                <c:ptCount val="8"/>
                <c:pt idx="0">
                  <c:v>Ремонт обуви</c:v>
                </c:pt>
                <c:pt idx="1">
                  <c:v>Ремонт и пошив швейных изделий</c:v>
                </c:pt>
                <c:pt idx="2">
                  <c:v>Ремонт бытовой и радиоэлектронной аппаратуры</c:v>
                </c:pt>
                <c:pt idx="3">
                  <c:v>Ремонт автотранспортных средств</c:v>
                </c:pt>
                <c:pt idx="4">
                  <c:v>Ремонт и строительство жилья</c:v>
                </c:pt>
                <c:pt idx="5">
                  <c:v>Услуги бань и душевых</c:v>
                </c:pt>
                <c:pt idx="6">
                  <c:v>Услуги парикмахерских</c:v>
                </c:pt>
                <c:pt idx="7">
                  <c:v>Ритуальные услуги</c:v>
                </c:pt>
              </c:strCache>
            </c:strRef>
          </c:cat>
          <c:val>
            <c:numRef>
              <c:f>'16 бытовка '!$B$2:$B$9</c:f>
              <c:numCache>
                <c:formatCode>#\ ##0.0</c:formatCode>
                <c:ptCount val="8"/>
                <c:pt idx="0">
                  <c:v>99.2</c:v>
                </c:pt>
                <c:pt idx="1">
                  <c:v>99.3</c:v>
                </c:pt>
                <c:pt idx="2">
                  <c:v>100.1</c:v>
                </c:pt>
                <c:pt idx="3">
                  <c:v>97.8</c:v>
                </c:pt>
                <c:pt idx="4">
                  <c:v>99.6</c:v>
                </c:pt>
                <c:pt idx="5">
                  <c:v>103.4</c:v>
                </c:pt>
                <c:pt idx="6">
                  <c:v>99.4</c:v>
                </c:pt>
                <c:pt idx="7">
                  <c:v>100.9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'16 бытовка '!#REF!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6"/>
        <c:axId val="167788544"/>
        <c:axId val="167791232"/>
      </c:barChart>
      <c:catAx>
        <c:axId val="1677885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7791232"/>
        <c:crosses val="autoZero"/>
        <c:auto val="1"/>
        <c:lblAlgn val="ctr"/>
        <c:lblOffset val="100"/>
        <c:noMultiLvlLbl val="0"/>
      </c:catAx>
      <c:valAx>
        <c:axId val="1677912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7788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на проживание в гостинице в сутки с человека, в июне 2016-2017,</a:t>
            </a:r>
            <a:r>
              <a:rPr lang="ru-RU" sz="1400" b="1" baseline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рублей</a:t>
            </a:r>
            <a:endParaRPr lang="ru-RU" sz="1400" b="1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'17 гостиницы'!$B$19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9933FF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'17 гостиницы'!$A$20:$A$30</c:f>
              <c:strCache>
                <c:ptCount val="11"/>
                <c:pt idx="0">
                  <c:v>Чукотский автономный округ</c:v>
                </c:pt>
                <c:pt idx="1">
                  <c:v>Камчатский край</c:v>
                </c:pt>
                <c:pt idx="2">
                  <c:v>Республика Саха (Якутия)</c:v>
                </c:pt>
                <c:pt idx="3">
                  <c:v>Магаданская область</c:v>
                </c:pt>
                <c:pt idx="4">
                  <c:v>Дальневосточный федеральный округ</c:v>
                </c:pt>
                <c:pt idx="5">
                  <c:v>Приморский край</c:v>
                </c:pt>
                <c:pt idx="6">
                  <c:v>Российская Федерация</c:v>
                </c:pt>
                <c:pt idx="7">
                  <c:v>Сахалинская область</c:v>
                </c:pt>
                <c:pt idx="8">
                  <c:v>Хабаровский край</c:v>
                </c:pt>
                <c:pt idx="9">
                  <c:v>Амурская область</c:v>
                </c:pt>
                <c:pt idx="10">
                  <c:v>Еврейская автономная область</c:v>
                </c:pt>
              </c:strCache>
            </c:strRef>
          </c:cat>
          <c:val>
            <c:numRef>
              <c:f>'17 гостиницы'!$B$20:$B$30</c:f>
              <c:numCache>
                <c:formatCode>0</c:formatCode>
                <c:ptCount val="11"/>
                <c:pt idx="0">
                  <c:v>5021.26</c:v>
                </c:pt>
                <c:pt idx="1">
                  <c:v>2975.71</c:v>
                </c:pt>
                <c:pt idx="2">
                  <c:v>2139.4499999999998</c:v>
                </c:pt>
                <c:pt idx="3">
                  <c:v>2455.5700000000002</c:v>
                </c:pt>
                <c:pt idx="4">
                  <c:v>1894.84</c:v>
                </c:pt>
                <c:pt idx="5">
                  <c:v>1697.34</c:v>
                </c:pt>
                <c:pt idx="6">
                  <c:v>1820.22</c:v>
                </c:pt>
                <c:pt idx="7">
                  <c:v>1746.57</c:v>
                </c:pt>
                <c:pt idx="8">
                  <c:v>1809.15</c:v>
                </c:pt>
                <c:pt idx="9">
                  <c:v>1512.7</c:v>
                </c:pt>
                <c:pt idx="10">
                  <c:v>1352.67</c:v>
                </c:pt>
              </c:numCache>
            </c:numRef>
          </c:val>
        </c:ser>
        <c:ser>
          <c:idx val="1"/>
          <c:order val="1"/>
          <c:tx>
            <c:strRef>
              <c:f>'17 гостиницы'!$C$19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prst="convex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'17 гостиницы'!$A$20:$A$30</c:f>
              <c:strCache>
                <c:ptCount val="11"/>
                <c:pt idx="0">
                  <c:v>Чукотский автономный округ</c:v>
                </c:pt>
                <c:pt idx="1">
                  <c:v>Камчатский край</c:v>
                </c:pt>
                <c:pt idx="2">
                  <c:v>Республика Саха (Якутия)</c:v>
                </c:pt>
                <c:pt idx="3">
                  <c:v>Магаданская область</c:v>
                </c:pt>
                <c:pt idx="4">
                  <c:v>Дальневосточный федеральный округ</c:v>
                </c:pt>
                <c:pt idx="5">
                  <c:v>Приморский край</c:v>
                </c:pt>
                <c:pt idx="6">
                  <c:v>Российская Федерация</c:v>
                </c:pt>
                <c:pt idx="7">
                  <c:v>Сахалинская область</c:v>
                </c:pt>
                <c:pt idx="8">
                  <c:v>Хабаровский край</c:v>
                </c:pt>
                <c:pt idx="9">
                  <c:v>Амурская область</c:v>
                </c:pt>
                <c:pt idx="10">
                  <c:v>Еврейская автономная область</c:v>
                </c:pt>
              </c:strCache>
            </c:strRef>
          </c:cat>
          <c:val>
            <c:numRef>
              <c:f>'17 гостиницы'!$C$20:$C$30</c:f>
              <c:numCache>
                <c:formatCode>0</c:formatCode>
                <c:ptCount val="11"/>
                <c:pt idx="0">
                  <c:v>8124.04</c:v>
                </c:pt>
                <c:pt idx="1">
                  <c:v>3119.29</c:v>
                </c:pt>
                <c:pt idx="2">
                  <c:v>2543.0300000000002</c:v>
                </c:pt>
                <c:pt idx="3">
                  <c:v>2379.83</c:v>
                </c:pt>
                <c:pt idx="4">
                  <c:v>1986.69</c:v>
                </c:pt>
                <c:pt idx="5">
                  <c:v>1803.02</c:v>
                </c:pt>
                <c:pt idx="6">
                  <c:v>1797.74</c:v>
                </c:pt>
                <c:pt idx="7">
                  <c:v>1775.81</c:v>
                </c:pt>
                <c:pt idx="8">
                  <c:v>1710.68</c:v>
                </c:pt>
                <c:pt idx="9">
                  <c:v>1495.56</c:v>
                </c:pt>
                <c:pt idx="10">
                  <c:v>1376.53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202008064"/>
        <c:axId val="202009600"/>
      </c:barChart>
      <c:catAx>
        <c:axId val="2020080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2009600"/>
        <c:crosses val="autoZero"/>
        <c:auto val="1"/>
        <c:lblAlgn val="ctr"/>
        <c:lblOffset val="100"/>
        <c:noMultiLvlLbl val="0"/>
      </c:catAx>
      <c:valAx>
        <c:axId val="20200960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crossAx val="202008064"/>
        <c:crosses val="autoZero"/>
        <c:crossBetween val="between"/>
      </c:valAx>
      <c:spPr>
        <a:noFill/>
        <a:ln>
          <a:noFill/>
        </a:ln>
        <a:effectLst/>
        <a:scene3d>
          <a:camera prst="orthographicFront"/>
          <a:lightRig rig="threePt" dir="t"/>
        </a:scene3d>
        <a:sp3d>
          <a:bevelT/>
        </a:sp3d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  <a:scene3d>
      <a:camera prst="orthographicFront"/>
      <a:lightRig rig="threePt" dir="t"/>
    </a:scene3d>
    <a:sp3d prstMaterial="matte">
      <a:bevelT prst="convex"/>
    </a:sp3d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200">
                <a:solidFill>
                  <a:schemeClr val="tx2">
                    <a:lumMod val="75000"/>
                  </a:schemeClr>
                </a:solidFill>
              </a:rPr>
              <a:t>Объем налоговых поступлений в консалидированный бюджет Сахалинской области (без учета акцизов), </a:t>
            </a:r>
          </a:p>
          <a:p>
            <a:pPr>
              <a:defRPr sz="132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200">
                <a:solidFill>
                  <a:schemeClr val="tx2">
                    <a:lumMod val="75000"/>
                  </a:schemeClr>
                </a:solidFill>
              </a:rPr>
              <a:t>млн. рублей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8286721662101038E-2"/>
          <c:y val="0.20133542034552174"/>
          <c:w val="0.94342655667579789"/>
          <c:h val="0.64411610741598946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'18 пищевая'!$A$11</c:f>
              <c:strCache>
                <c:ptCount val="1"/>
                <c:pt idx="0">
                  <c:v>млн. рублей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relaxedInset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relaxedInset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relaxedInset"/>
              </a:sp3d>
            </c:spPr>
          </c:dPt>
          <c:dLbls>
            <c:dLbl>
              <c:idx val="0"/>
              <c:layout>
                <c:manualLayout>
                  <c:x val="4.4444444444444391E-2"/>
                  <c:y val="-6.94444444444444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9999999999999899E-2"/>
                  <c:y val="-4.62962962962962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'18 пищевая'!$B$10:$C$10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'18 пищевая'!$B$11:$C$11</c:f>
              <c:numCache>
                <c:formatCode>General</c:formatCode>
                <c:ptCount val="2"/>
                <c:pt idx="0">
                  <c:v>234.6</c:v>
                </c:pt>
                <c:pt idx="1">
                  <c:v>248.9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02109696"/>
        <c:axId val="202178944"/>
        <c:axId val="0"/>
      </c:bar3DChart>
      <c:catAx>
        <c:axId val="202109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2178944"/>
        <c:crosses val="autoZero"/>
        <c:auto val="1"/>
        <c:lblAlgn val="ctr"/>
        <c:lblOffset val="100"/>
        <c:noMultiLvlLbl val="0"/>
      </c:catAx>
      <c:valAx>
        <c:axId val="202178944"/>
        <c:scaling>
          <c:orientation val="minMax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2109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="1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2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2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отгруженной продукции в действующих ценах, млн. рублей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'18 пищевая'!$A$6</c:f>
              <c:strCache>
                <c:ptCount val="1"/>
                <c:pt idx="0">
                  <c:v>млн. рублей</c:v>
                </c:pt>
              </c:strCache>
            </c:strRef>
          </c:tx>
          <c:spPr>
            <a:gradFill>
              <a:gsLst>
                <a:gs pos="16000">
                  <a:srgbClr val="FDA9EB"/>
                </a:gs>
                <a:gs pos="60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6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01600" prst="riblet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'18 пищевая'!$B$5:$C$5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'18 пищевая'!$B$6:$C$6</c:f>
              <c:numCache>
                <c:formatCode>General</c:formatCode>
                <c:ptCount val="2"/>
                <c:pt idx="0">
                  <c:v>2492.8000000000002</c:v>
                </c:pt>
                <c:pt idx="1">
                  <c:v>2878.3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7"/>
        <c:axId val="202193920"/>
        <c:axId val="202348416"/>
      </c:barChart>
      <c:catAx>
        <c:axId val="202193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2348416"/>
        <c:crosses val="autoZero"/>
        <c:auto val="1"/>
        <c:lblAlgn val="ctr"/>
        <c:lblOffset val="100"/>
        <c:noMultiLvlLbl val="0"/>
      </c:catAx>
      <c:valAx>
        <c:axId val="202348416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2193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Индекс производства пищевых продуктов,%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'18 пищевая'!$A$8</c:f>
              <c:strCache>
                <c:ptCount val="1"/>
              </c:strCache>
            </c:strRef>
          </c:tx>
          <c:spPr>
            <a:gradFill>
              <a:gsLst>
                <a:gs pos="16000">
                  <a:srgbClr val="00B050"/>
                </a:gs>
                <a:gs pos="60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6000000" scaled="0"/>
            </a:gradFill>
            <a:ln>
              <a:noFill/>
            </a:ln>
            <a:effectLst/>
            <a:scene3d>
              <a:camera prst="orthographicFront"/>
              <a:lightRig rig="morning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0.3611111111111111"/>
                  <c:y val="-4.629629629629714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42499999999999988"/>
                  <c:y val="-9.259259259259302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'18 пищевая'!$B$7:$C$7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'18 пищевая'!$B$8:$C$8</c:f>
              <c:numCache>
                <c:formatCode>General</c:formatCode>
                <c:ptCount val="2"/>
                <c:pt idx="0">
                  <c:v>99.9</c:v>
                </c:pt>
                <c:pt idx="1">
                  <c:v>105.6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202523392"/>
        <c:axId val="202526080"/>
      </c:barChart>
      <c:catAx>
        <c:axId val="2025233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2526080"/>
        <c:crosses val="autoZero"/>
        <c:auto val="1"/>
        <c:lblAlgn val="ctr"/>
        <c:lblOffset val="100"/>
        <c:noMultiLvlLbl val="0"/>
      </c:catAx>
      <c:valAx>
        <c:axId val="202526080"/>
        <c:scaling>
          <c:orientation val="minMax"/>
          <c:min val="7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2523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хлеба и хлебобулочной продукции  на</a:t>
            </a:r>
            <a:r>
              <a:rPr lang="ru-RU" sz="1200" b="1" baseline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одного жителя за январь-июнь 2017 года, кг</a:t>
            </a:r>
          </a:p>
        </c:rich>
      </c:tx>
      <c:layout>
        <c:manualLayout>
          <c:xMode val="edge"/>
          <c:yMode val="edge"/>
          <c:x val="0.16023600174978128"/>
          <c:y val="2.7777777777777776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пищевка!$P$88</c:f>
              <c:strCache>
                <c:ptCount val="1"/>
                <c:pt idx="0">
                  <c:v>тонн</c:v>
                </c:pt>
              </c:strCache>
            </c:strRef>
          </c:tx>
          <c:spPr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80000">
                  <a:schemeClr val="accent6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пищевка!$Q$87:$R$87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пищевка!$Q$88:$R$88</c:f>
              <c:numCache>
                <c:formatCode>General</c:formatCode>
                <c:ptCount val="2"/>
                <c:pt idx="0">
                  <c:v>14.3</c:v>
                </c:pt>
                <c:pt idx="1">
                  <c:v>15.4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203052928"/>
        <c:axId val="203054464"/>
      </c:barChart>
      <c:catAx>
        <c:axId val="203052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3054464"/>
        <c:crosses val="autoZero"/>
        <c:auto val="1"/>
        <c:lblAlgn val="ctr"/>
        <c:lblOffset val="100"/>
        <c:noMultiLvlLbl val="0"/>
      </c:catAx>
      <c:valAx>
        <c:axId val="203054464"/>
        <c:scaling>
          <c:orientation val="minMax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0305292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spc="0" baseline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кондитерских изделий местных товаропроизводителей на одного жителя,</a:t>
            </a:r>
            <a:r>
              <a:rPr lang="ru-RU" sz="1200" b="1" baseline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кг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"/>
          <c:y val="0.23282407407407407"/>
          <c:w val="0.93888888888888888"/>
          <c:h val="0.673596165062700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пищевка!$G$115</c:f>
              <c:strCache>
                <c:ptCount val="1"/>
                <c:pt idx="0">
                  <c:v>тонн</c:v>
                </c:pt>
              </c:strCache>
            </c:strRef>
          </c:tx>
          <c:spPr>
            <a:solidFill>
              <a:srgbClr val="3302BE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>
              <a:bevelT w="114300" prst="artDeco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пищевка!$H$114:$I$114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пищевка!$H$115:$I$115</c:f>
              <c:numCache>
                <c:formatCode>General</c:formatCode>
                <c:ptCount val="2"/>
                <c:pt idx="0">
                  <c:v>2.6</c:v>
                </c:pt>
                <c:pt idx="1">
                  <c:v>3.1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7"/>
        <c:axId val="97016064"/>
        <c:axId val="97334400"/>
      </c:barChart>
      <c:catAx>
        <c:axId val="97016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97334400"/>
        <c:crosses val="autoZero"/>
        <c:auto val="1"/>
        <c:lblAlgn val="ctr"/>
        <c:lblOffset val="100"/>
        <c:noMultiLvlLbl val="0"/>
      </c:catAx>
      <c:valAx>
        <c:axId val="97334400"/>
        <c:scaling>
          <c:orientation val="minMax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7016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baseline="0" dirty="0">
                <a:solidFill>
                  <a:schemeClr val="accent1">
                    <a:lumMod val="75000"/>
                  </a:schemeClr>
                </a:solidFill>
              </a:rPr>
              <a:t>Рейтинг субъектов Дальневосточного Федерального округа по росту цен </a:t>
            </a:r>
            <a:endParaRPr lang="ru-RU" baseline="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defRPr sz="14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baseline="0" dirty="0" smtClean="0">
                <a:solidFill>
                  <a:schemeClr val="accent1">
                    <a:lumMod val="75000"/>
                  </a:schemeClr>
                </a:solidFill>
              </a:rPr>
              <a:t>на </a:t>
            </a:r>
            <a:r>
              <a:rPr lang="ru-RU" baseline="0" dirty="0">
                <a:solidFill>
                  <a:schemeClr val="accent1">
                    <a:lumMod val="75000"/>
                  </a:schemeClr>
                </a:solidFill>
              </a:rPr>
              <a:t>отдельные социально значимые </a:t>
            </a:r>
            <a:r>
              <a:rPr lang="ru-RU" baseline="0" dirty="0" smtClean="0">
                <a:solidFill>
                  <a:schemeClr val="accent1">
                    <a:lumMod val="75000"/>
                  </a:schemeClr>
                </a:solidFill>
              </a:rPr>
              <a:t>товары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4.744666012669034E-3"/>
          <c:y val="0.24586823705860297"/>
          <c:w val="0.98078508653893459"/>
          <c:h val="0.65247587397582907"/>
        </c:manualLayout>
      </c:layout>
      <c:barChart>
        <c:barDir val="bar"/>
        <c:grouping val="clustered"/>
        <c:varyColors val="0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7.3502388827636897E-3"/>
                  <c:y val="-2.3148148148148147E-2"/>
                </c:manualLayout>
              </c:layout>
              <c:spPr/>
              <c:txPr>
                <a:bodyPr/>
                <a:lstStyle/>
                <a:p>
                  <a:pPr>
                    <a:defRPr sz="10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3230314237181212E-2"/>
                  <c:y val="-3.8398564150069474E-2"/>
                </c:manualLayout>
              </c:layout>
              <c:spPr/>
              <c:txPr>
                <a:bodyPr/>
                <a:lstStyle/>
                <a:p>
                  <a:pPr>
                    <a:defRPr sz="10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1760382212421904E-2"/>
                  <c:y val="-2.4237301219700479E-2"/>
                </c:manualLayout>
              </c:layout>
              <c:spPr/>
              <c:txPr>
                <a:bodyPr/>
                <a:lstStyle/>
                <a:p>
                  <a:pPr>
                    <a:defRPr sz="10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0290334435869165E-2"/>
                  <c:y val="-2.8594642581442026E-2"/>
                </c:manualLayout>
              </c:layout>
              <c:spPr/>
              <c:txPr>
                <a:bodyPr/>
                <a:lstStyle/>
                <a:p>
                  <a:pPr>
                    <a:defRPr sz="10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3230429988974642E-2"/>
                  <c:y val="-2.3692681797128256E-2"/>
                </c:manualLayout>
              </c:layout>
              <c:spPr/>
              <c:txPr>
                <a:bodyPr/>
                <a:lstStyle/>
                <a:p>
                  <a:pPr>
                    <a:defRPr sz="10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3230429988974642E-2"/>
                  <c:y val="-3.3769106067623858E-2"/>
                </c:manualLayout>
              </c:layout>
              <c:spPr/>
              <c:txPr>
                <a:bodyPr/>
                <a:lstStyle/>
                <a:p>
                  <a:pPr>
                    <a:defRPr sz="10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0290334435869165E-2"/>
                  <c:y val="-3.3769106067623948E-2"/>
                </c:manualLayout>
              </c:layout>
              <c:spPr/>
              <c:txPr>
                <a:bodyPr/>
                <a:lstStyle/>
                <a:p>
                  <a:pPr>
                    <a:defRPr sz="10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1.1760382212421904E-2"/>
                  <c:y val="-2.8594642581442026E-2"/>
                </c:manualLayout>
              </c:layout>
              <c:spPr/>
              <c:txPr>
                <a:bodyPr/>
                <a:lstStyle/>
                <a:p>
                  <a:pPr>
                    <a:defRPr sz="10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1.0290334435869165E-2"/>
                  <c:y val="-2.3965184498996449E-2"/>
                </c:manualLayout>
              </c:layout>
              <c:spPr/>
              <c:txPr>
                <a:bodyPr/>
                <a:lstStyle/>
                <a:p>
                  <a:pPr>
                    <a:defRPr sz="100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ДФО!$A$36:$A$44</c:f>
              <c:strCache>
                <c:ptCount val="9"/>
                <c:pt idx="0">
                  <c:v>Сахалинская область</c:v>
                </c:pt>
                <c:pt idx="1">
                  <c:v>Еврейский АО</c:v>
                </c:pt>
                <c:pt idx="2">
                  <c:v>Амурская область</c:v>
                </c:pt>
                <c:pt idx="3">
                  <c:v>Хабаровский край</c:v>
                </c:pt>
                <c:pt idx="4">
                  <c:v>Камчатский край</c:v>
                </c:pt>
                <c:pt idx="5">
                  <c:v>Приморский край</c:v>
                </c:pt>
                <c:pt idx="6">
                  <c:v>Магаданская область</c:v>
                </c:pt>
                <c:pt idx="7">
                  <c:v>Республика Саха (Якутия)</c:v>
                </c:pt>
                <c:pt idx="8">
                  <c:v>Чукотский АО</c:v>
                </c:pt>
              </c:strCache>
            </c:strRef>
          </c:cat>
          <c:val>
            <c:numRef>
              <c:f>ДФО!$B$36:$B$44</c:f>
              <c:numCache>
                <c:formatCode>0</c:formatCode>
                <c:ptCount val="9"/>
                <c:pt idx="0">
                  <c:v>74</c:v>
                </c:pt>
                <c:pt idx="1">
                  <c:v>83</c:v>
                </c:pt>
                <c:pt idx="2">
                  <c:v>82</c:v>
                </c:pt>
                <c:pt idx="3">
                  <c:v>81</c:v>
                </c:pt>
                <c:pt idx="4">
                  <c:v>76</c:v>
                </c:pt>
                <c:pt idx="5">
                  <c:v>75</c:v>
                </c:pt>
                <c:pt idx="6">
                  <c:v>12</c:v>
                </c:pt>
                <c:pt idx="7">
                  <c:v>11</c:v>
                </c:pt>
                <c:pt idx="8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90527616"/>
        <c:axId val="90529152"/>
      </c:barChart>
      <c:catAx>
        <c:axId val="905276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90529152"/>
        <c:crosses val="autoZero"/>
        <c:auto val="1"/>
        <c:lblAlgn val="ctr"/>
        <c:lblOffset val="100"/>
        <c:noMultiLvlLbl val="0"/>
      </c:catAx>
      <c:valAx>
        <c:axId val="90529152"/>
        <c:scaling>
          <c:orientation val="minMax"/>
          <c:max val="90"/>
          <c:min val="0"/>
        </c:scaling>
        <c:delete val="0"/>
        <c:axPos val="b"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90527616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>
                <a:solidFill>
                  <a:schemeClr val="accent1">
                    <a:lumMod val="75000"/>
                  </a:schemeClr>
                </a:solidFill>
              </a:defRPr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Уровень</a:t>
            </a:r>
            <a:r>
              <a:rPr lang="ru-RU" sz="1600" baseline="0" dirty="0" smtClean="0">
                <a:solidFill>
                  <a:schemeClr val="accent1">
                    <a:lumMod val="75000"/>
                  </a:schemeClr>
                </a:solidFill>
              </a:rPr>
              <a:t> торговой наценки на товары в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Сахалинской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области,%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c:rich>
      </c:tx>
      <c:layout>
        <c:manualLayout>
          <c:xMode val="edge"/>
          <c:yMode val="edge"/>
          <c:x val="0.183917136354838"/>
          <c:y val="7.370656991677541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6065487243710626E-2"/>
          <c:y val="0.29192148926439404"/>
          <c:w val="0.87712159380443078"/>
          <c:h val="0.594673264101885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налоги!$L$73</c:f>
              <c:strCache>
                <c:ptCount val="1"/>
                <c:pt idx="0">
                  <c:v>Недоимка налоговых платежей от хозяйствующих субъектов потребительского рынка за 2014-2016 гг, млн. рублей</c:v>
                </c:pt>
              </c:strCache>
            </c:strRef>
          </c:tx>
          <c:spPr>
            <a:gradFill>
              <a:gsLst>
                <a:gs pos="0">
                  <a:srgbClr val="9900FF"/>
                </a:gs>
                <a:gs pos="74000">
                  <a:srgbClr val="4F81BD">
                    <a:lumMod val="45000"/>
                    <a:lumOff val="55000"/>
                  </a:srgbClr>
                </a:gs>
                <a:gs pos="83000">
                  <a:srgbClr val="4F81BD">
                    <a:lumMod val="45000"/>
                    <a:lumOff val="55000"/>
                  </a:srgbClr>
                </a:gs>
                <a:gs pos="100000">
                  <a:srgbClr val="4F81BD">
                    <a:lumMod val="30000"/>
                    <a:lumOff val="70000"/>
                  </a:srgbClr>
                </a:gs>
              </a:gsLst>
              <a:lin ang="5400000" scaled="1"/>
            </a:gradFill>
            <a:scene3d>
              <a:camera prst="orthographicFront"/>
              <a:lightRig rig="threePt" dir="t"/>
            </a:scene3d>
            <a:sp3d>
              <a:bevelT w="114300" prst="hardEdge"/>
            </a:sp3d>
          </c:spPr>
          <c:invertIfNegative val="0"/>
          <c:dLbls>
            <c:spPr>
              <a:noFill/>
              <a:ln w="25400">
                <a:noFill/>
              </a:ln>
            </c:spPr>
            <c:txPr>
              <a:bodyPr vertOverflow="overflow" horzOverflow="overflow">
                <a:noAutofit/>
              </a:bodyPr>
              <a:lstStyle/>
              <a:p>
                <a:pPr>
                  <a:defRPr sz="1400" b="1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  <c15:showLeaderLines val="0"/>
              </c:ext>
            </c:extLst>
          </c:dLbls>
          <c:cat>
            <c:strRef>
              <c:f>налоги!$M$72:$O$72</c:f>
              <c:strCache>
                <c:ptCount val="3"/>
                <c:pt idx="0">
                  <c:v>январь-июнь 2016</c:v>
                </c:pt>
                <c:pt idx="1">
                  <c:v>2016</c:v>
                </c:pt>
                <c:pt idx="2">
                  <c:v>январь-июнь 2017</c:v>
                </c:pt>
              </c:strCache>
            </c:strRef>
          </c:cat>
          <c:val>
            <c:numRef>
              <c:f>налоги!$M$73:$O$73</c:f>
              <c:numCache>
                <c:formatCode>0.0</c:formatCode>
                <c:ptCount val="3"/>
                <c:pt idx="0" formatCode="General">
                  <c:v>35.4</c:v>
                </c:pt>
                <c:pt idx="1">
                  <c:v>31.9</c:v>
                </c:pt>
                <c:pt idx="2">
                  <c:v>30.3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8769920"/>
        <c:axId val="98943744"/>
      </c:barChart>
      <c:catAx>
        <c:axId val="98769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accent1">
                    <a:lumMod val="75000"/>
                  </a:schemeClr>
                </a:solidFill>
              </a:defRPr>
            </a:pPr>
            <a:endParaRPr lang="ru-RU"/>
          </a:p>
        </c:txPr>
        <c:crossAx val="98943744"/>
        <c:crosses val="autoZero"/>
        <c:auto val="1"/>
        <c:lblAlgn val="ctr"/>
        <c:lblOffset val="100"/>
        <c:noMultiLvlLbl val="0"/>
      </c:catAx>
      <c:valAx>
        <c:axId val="98943744"/>
        <c:scaling>
          <c:orientation val="minMax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accent1">
                    <a:lumMod val="75000"/>
                  </a:schemeClr>
                </a:solidFill>
              </a:defRPr>
            </a:pPr>
            <a:endParaRPr lang="ru-RU"/>
          </a:p>
        </c:txPr>
        <c:crossAx val="98769920"/>
        <c:crosses val="autoZero"/>
        <c:crossBetween val="between"/>
        <c:majorUnit val="10"/>
        <c:minorUnit val="5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1400" dirty="0"/>
              <a:t>Поступление налоговых платежей от хозяйствующих субъектов потребительского рынка,</a:t>
            </a:r>
            <a:r>
              <a:rPr lang="ru-RU" sz="1400" baseline="0" dirty="0"/>
              <a:t> </a:t>
            </a:r>
            <a:r>
              <a:rPr lang="ru-RU" sz="1400" dirty="0"/>
              <a:t>пищевой и перерабатывающей  промышленности в</a:t>
            </a:r>
            <a:r>
              <a:rPr lang="ru-RU" sz="1400" baseline="0" dirty="0"/>
              <a:t> январе-июне</a:t>
            </a:r>
            <a:r>
              <a:rPr lang="ru-RU" sz="1400" dirty="0"/>
              <a:t> 2015-2017 </a:t>
            </a:r>
            <a:r>
              <a:rPr lang="ru-RU" sz="1400" dirty="0" err="1"/>
              <a:t>гг</a:t>
            </a:r>
            <a:r>
              <a:rPr lang="ru-RU" sz="1400" dirty="0"/>
              <a:t>, </a:t>
            </a:r>
          </a:p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1400" dirty="0"/>
              <a:t>млн. рублей</a:t>
            </a:r>
          </a:p>
        </c:rich>
      </c:tx>
      <c:layout>
        <c:manualLayout>
          <c:xMode val="edge"/>
          <c:yMode val="edge"/>
          <c:x val="0.14405555555555555"/>
          <c:y val="2.777777777777777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8919072615923"/>
          <c:y val="0.42015055409740448"/>
          <c:w val="0.81179433394897893"/>
          <c:h val="0.4542992592540635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E34B81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налоги!$A$94:$C$94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налоги!$A$95:$C$95</c:f>
              <c:numCache>
                <c:formatCode>0.0</c:formatCode>
                <c:ptCount val="3"/>
                <c:pt idx="0">
                  <c:v>2221.9</c:v>
                </c:pt>
                <c:pt idx="1">
                  <c:v>2254.4899999999998</c:v>
                </c:pt>
                <c:pt idx="2">
                  <c:v>2284.61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9982720"/>
        <c:axId val="100271232"/>
      </c:barChart>
      <c:catAx>
        <c:axId val="99982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00271232"/>
        <c:crosses val="autoZero"/>
        <c:auto val="1"/>
        <c:lblAlgn val="ctr"/>
        <c:lblOffset val="100"/>
        <c:noMultiLvlLbl val="0"/>
      </c:catAx>
      <c:valAx>
        <c:axId val="100271232"/>
        <c:scaling>
          <c:orientation val="minMax"/>
          <c:max val="3000"/>
          <c:min val="0"/>
        </c:scaling>
        <c:delete val="0"/>
        <c:axPos val="l"/>
        <c:numFmt formatCode="0.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99982720"/>
        <c:crosses val="autoZero"/>
        <c:crossBetween val="between"/>
        <c:majorUnit val="10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ru-RU" dirty="0"/>
              <a:t>Недоимка налоговых платежей от хозяйствующих субъектов потребительского рынка Сахалинской области за 2016-2017 </a:t>
            </a:r>
            <a:r>
              <a:rPr lang="ru-RU" dirty="0" err="1"/>
              <a:t>гг</a:t>
            </a:r>
            <a:r>
              <a:rPr lang="ru-RU" dirty="0"/>
              <a:t>, млн. рублей</a:t>
            </a:r>
          </a:p>
        </c:rich>
      </c:tx>
      <c:layout>
        <c:manualLayout>
          <c:xMode val="edge"/>
          <c:yMode val="edge"/>
          <c:x val="0.11969154707662284"/>
          <c:y val="8.284271833044193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13005615677783"/>
          <c:y val="0.30686076005205226"/>
          <c:w val="0.86651173845410956"/>
          <c:h val="0.594673264101885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налоги!$L$73</c:f>
              <c:strCache>
                <c:ptCount val="1"/>
                <c:pt idx="0">
                  <c:v>Недоимка налоговых платежей от хозяйствующих субъектов потребительского рынка за 2014-2016 гг, млн. рублей</c:v>
                </c:pt>
              </c:strCache>
            </c:strRef>
          </c:tx>
          <c:spPr>
            <a:solidFill>
              <a:srgbClr val="523BD9"/>
            </a:solidFill>
            <a:scene3d>
              <a:camera prst="orthographicFront"/>
              <a:lightRig rig="threePt" dir="t"/>
            </a:scene3d>
            <a:sp3d>
              <a:bevelT prst="convex"/>
            </a:sp3d>
          </c:spPr>
          <c:invertIfNegative val="0"/>
          <c:dLbls>
            <c:spPr>
              <a:noFill/>
              <a:ln w="25400">
                <a:noFill/>
              </a:ln>
            </c:spPr>
            <c:txPr>
              <a:bodyPr vertOverflow="overflow" horzOverflow="overflow">
                <a:no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  <c15:showLeaderLines val="0"/>
              </c:ext>
            </c:extLst>
          </c:dLbls>
          <c:cat>
            <c:strRef>
              <c:f>налоги!$M$72:$O$72</c:f>
              <c:strCache>
                <c:ptCount val="3"/>
                <c:pt idx="0">
                  <c:v>1 полугодие 2016</c:v>
                </c:pt>
                <c:pt idx="1">
                  <c:v>01 января 2017</c:v>
                </c:pt>
                <c:pt idx="2">
                  <c:v>1 полугодие 2017</c:v>
                </c:pt>
              </c:strCache>
            </c:strRef>
          </c:cat>
          <c:val>
            <c:numRef>
              <c:f>налоги!$M$73:$O$73</c:f>
              <c:numCache>
                <c:formatCode>0.0</c:formatCode>
                <c:ptCount val="3"/>
                <c:pt idx="0" formatCode="General">
                  <c:v>114.8</c:v>
                </c:pt>
                <c:pt idx="1">
                  <c:v>215.2</c:v>
                </c:pt>
                <c:pt idx="2">
                  <c:v>235.3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9946880"/>
        <c:axId val="99948416"/>
      </c:barChart>
      <c:catAx>
        <c:axId val="99946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9948416"/>
        <c:crosses val="autoZero"/>
        <c:auto val="1"/>
        <c:lblAlgn val="ctr"/>
        <c:lblOffset val="100"/>
        <c:noMultiLvlLbl val="0"/>
      </c:catAx>
      <c:valAx>
        <c:axId val="999484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9946880"/>
        <c:crosses val="autoZero"/>
        <c:crossBetween val="between"/>
        <c:majorUnit val="4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dirty="0"/>
              <a:t>Оборот розничной торговли </a:t>
            </a:r>
            <a:r>
              <a:rPr lang="ru-RU" dirty="0" smtClean="0"/>
              <a:t>в январе-июне</a:t>
            </a:r>
            <a:r>
              <a:rPr lang="ru-RU" baseline="0" dirty="0" smtClean="0"/>
              <a:t> </a:t>
            </a:r>
            <a:r>
              <a:rPr lang="ru-RU" dirty="0" smtClean="0"/>
              <a:t> </a:t>
            </a:r>
            <a:r>
              <a:rPr lang="ru-RU" dirty="0"/>
              <a:t>2015-2017 гг.,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8.9321226151078945E-2"/>
          <c:y val="0.15842968275614927"/>
          <c:w val="0.8251416399037077"/>
          <c:h val="0.575734821019570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'торговля '!$A$4</c:f>
              <c:strCache>
                <c:ptCount val="1"/>
                <c:pt idx="0">
                  <c:v>Оборот розничной торговли, млрд. рублей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spPr/>
              <c:txPr>
                <a:bodyPr/>
                <a:lstStyle/>
                <a:p>
                  <a:pPr>
                    <a:defRPr sz="1100" b="1" i="1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/>
              <c:txPr>
                <a:bodyPr/>
                <a:lstStyle/>
                <a:p>
                  <a:pPr>
                    <a:defRPr sz="1100" b="1" i="1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 sz="1100" b="1" i="1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 i="1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'торговля '!$B$3:$D$3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'торговля '!$B$4:$D$4</c:f>
              <c:numCache>
                <c:formatCode>General</c:formatCode>
                <c:ptCount val="3"/>
                <c:pt idx="0">
                  <c:v>65.5</c:v>
                </c:pt>
                <c:pt idx="1">
                  <c:v>66</c:v>
                </c:pt>
                <c:pt idx="2">
                  <c:v>68.099999999999994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6"/>
        <c:axId val="101417728"/>
        <c:axId val="101419264"/>
      </c:barChart>
      <c:lineChart>
        <c:grouping val="stacked"/>
        <c:varyColors val="0"/>
        <c:ser>
          <c:idx val="1"/>
          <c:order val="1"/>
          <c:tx>
            <c:strRef>
              <c:f>'торговля '!$A$5</c:f>
              <c:strCache>
                <c:ptCount val="1"/>
                <c:pt idx="0">
                  <c:v>Индекс физического объема, %</c:v>
                </c:pt>
              </c:strCache>
            </c:strRef>
          </c:tx>
          <c:spPr>
            <a:ln cap="sq" cmpd="sng">
              <a:solidFill>
                <a:schemeClr val="accent1"/>
              </a:solidFill>
              <a:prstDash val="solid"/>
            </a:ln>
          </c:spPr>
          <c:marker>
            <c:symbol val="square"/>
            <c:size val="7"/>
            <c:spPr>
              <a:solidFill>
                <a:schemeClr val="tx2"/>
              </a:solidFill>
              <a:ln>
                <a:gradFill>
                  <a:gsLst>
                    <a:gs pos="0">
                      <a:schemeClr val="accent4">
                        <a:lumMod val="75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</c:spPr>
          </c:marker>
          <c:dLbls>
            <c:dLbl>
              <c:idx val="0"/>
              <c:layout>
                <c:manualLayout>
                  <c:x val="-8.611111111111111E-2"/>
                  <c:y val="-6.4814814814814797E-2"/>
                </c:manualLayout>
              </c:layout>
              <c:spPr/>
              <c:txPr>
                <a:bodyPr/>
                <a:lstStyle/>
                <a:p>
                  <a:pPr>
                    <a:defRPr sz="1100" b="1" i="1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8333333333333334E-2"/>
                  <c:y val="-8.3333333333333329E-2"/>
                </c:manualLayout>
              </c:layout>
              <c:spPr/>
              <c:txPr>
                <a:bodyPr/>
                <a:lstStyle/>
                <a:p>
                  <a:pPr>
                    <a:defRPr sz="1100" b="1" i="1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888888888888889E-2"/>
                  <c:y val="-7.8703703703703706E-2"/>
                </c:manualLayout>
              </c:layout>
              <c:spPr/>
              <c:txPr>
                <a:bodyPr/>
                <a:lstStyle/>
                <a:p>
                  <a:pPr>
                    <a:defRPr sz="1100" b="1" i="1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 i="1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'торговля '!$B$3:$D$3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'торговля '!$B$5:$D$5</c:f>
              <c:numCache>
                <c:formatCode>General</c:formatCode>
                <c:ptCount val="3"/>
                <c:pt idx="0">
                  <c:v>96.7</c:v>
                </c:pt>
                <c:pt idx="1">
                  <c:v>96.4</c:v>
                </c:pt>
                <c:pt idx="2">
                  <c:v>98.2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1441536"/>
        <c:axId val="101443072"/>
      </c:lineChart>
      <c:catAx>
        <c:axId val="1014177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1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01419264"/>
        <c:crosses val="autoZero"/>
        <c:auto val="1"/>
        <c:lblAlgn val="ctr"/>
        <c:lblOffset val="100"/>
        <c:noMultiLvlLbl val="0"/>
      </c:catAx>
      <c:valAx>
        <c:axId val="101419264"/>
        <c:scaling>
          <c:orientation val="minMax"/>
          <c:max val="11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1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01417728"/>
        <c:crosses val="autoZero"/>
        <c:crossBetween val="between"/>
      </c:valAx>
      <c:catAx>
        <c:axId val="1014415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1443072"/>
        <c:crosses val="autoZero"/>
        <c:auto val="1"/>
        <c:lblAlgn val="ctr"/>
        <c:lblOffset val="100"/>
        <c:noMultiLvlLbl val="0"/>
      </c:catAx>
      <c:valAx>
        <c:axId val="101443072"/>
        <c:scaling>
          <c:orientation val="minMax"/>
          <c:max val="105"/>
          <c:min val="95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1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01441536"/>
        <c:crosses val="max"/>
        <c:crossBetween val="between"/>
        <c:majorUnit val="3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20423034077262081"/>
          <c:y val="0.81646810841098516"/>
          <c:w val="0.62190487058682886"/>
          <c:h val="0.12076588123694756"/>
        </c:manualLayout>
      </c:layout>
      <c:overlay val="0"/>
      <c:txPr>
        <a:bodyPr/>
        <a:lstStyle/>
        <a:p>
          <a:pPr>
            <a:defRPr sz="925" b="1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1400" dirty="0"/>
              <a:t>Реальные</a:t>
            </a:r>
            <a:r>
              <a:rPr lang="ru-RU" sz="1400" baseline="0" dirty="0"/>
              <a:t> располагаемые денежные </a:t>
            </a:r>
            <a:r>
              <a:rPr lang="ru-RU" sz="1400" baseline="0" dirty="0" smtClean="0"/>
              <a:t>доходы населения, январь-июнь </a:t>
            </a:r>
            <a:r>
              <a:rPr lang="ru-RU" sz="1400" baseline="0" dirty="0"/>
              <a:t>2015-2017 годов, %</a:t>
            </a:r>
            <a:endParaRPr lang="ru-RU" sz="1400" dirty="0"/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669685039370079"/>
          <c:y val="0.2635764800233304"/>
          <c:w val="0.85996981627296587"/>
          <c:h val="0.60067475940507442"/>
        </c:manualLayout>
      </c:layout>
      <c:bar3DChart>
        <c:barDir val="col"/>
        <c:grouping val="clustered"/>
        <c:varyColors val="0"/>
        <c:ser>
          <c:idx val="1"/>
          <c:order val="0"/>
          <c:spPr>
            <a:solidFill>
              <a:srgbClr val="FF0066"/>
            </a:solidFill>
            <a:ln>
              <a:solidFill>
                <a:schemeClr val="accent2">
                  <a:lumMod val="5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3.0555555555555555E-2"/>
                  <c:y val="-3.7037037037037035E-2"/>
                </c:manualLayout>
              </c:layout>
              <c:spPr/>
              <c:txPr>
                <a:bodyPr/>
                <a:lstStyle/>
                <a:p>
                  <a:pPr>
                    <a:defRPr sz="13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3333333333333333E-2"/>
                  <c:y val="-4.1666666666666623E-2"/>
                </c:manualLayout>
              </c:layout>
              <c:spPr/>
              <c:txPr>
                <a:bodyPr/>
                <a:lstStyle/>
                <a:p>
                  <a:pPr>
                    <a:defRPr sz="13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2222222222222223E-2"/>
                  <c:y val="-3.2407407407407385E-2"/>
                </c:manualLayout>
              </c:layout>
              <c:spPr/>
              <c:txPr>
                <a:bodyPr/>
                <a:lstStyle/>
                <a:p>
                  <a:pPr>
                    <a:defRPr sz="13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3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'торговля '!$A$248:$C$248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'торговля '!$A$249:$C$249</c:f>
              <c:numCache>
                <c:formatCode>General</c:formatCode>
                <c:ptCount val="3"/>
                <c:pt idx="0">
                  <c:v>93.4</c:v>
                </c:pt>
                <c:pt idx="1">
                  <c:v>94.7</c:v>
                </c:pt>
                <c:pt idx="2">
                  <c:v>96.2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3298304"/>
        <c:axId val="33299840"/>
        <c:axId val="0"/>
      </c:bar3DChart>
      <c:catAx>
        <c:axId val="332983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3299840"/>
        <c:crosses val="autoZero"/>
        <c:auto val="1"/>
        <c:lblAlgn val="ctr"/>
        <c:lblOffset val="100"/>
        <c:noMultiLvlLbl val="0"/>
      </c:catAx>
      <c:valAx>
        <c:axId val="33299840"/>
        <c:scaling>
          <c:orientation val="minMax"/>
          <c:max val="110"/>
          <c:min val="5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3298304"/>
        <c:crosses val="autoZero"/>
        <c:crossBetween val="between"/>
        <c:minorUnit val="5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1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/>
              <a:t>Индекс физического объёма оборота</a:t>
            </a:r>
            <a:r>
              <a:rPr lang="ru-RU" baseline="0"/>
              <a:t> розничной торговли по </a:t>
            </a:r>
            <a:r>
              <a:rPr lang="ru-RU"/>
              <a:t>продовольственным и непродовольственным товарам, %</a:t>
            </a:r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noFill/>
      </c:spPr>
    </c:sideWall>
    <c:backWall>
      <c:thickness val="0"/>
      <c:spPr>
        <a:noFill/>
      </c:spPr>
    </c:backWall>
    <c:plotArea>
      <c:layout>
        <c:manualLayout>
          <c:layoutTarget val="inner"/>
          <c:xMode val="edge"/>
          <c:yMode val="edge"/>
          <c:x val="7.6051898741415491E-2"/>
          <c:y val="0.29472183929531065"/>
          <c:w val="0.92796981627296593"/>
          <c:h val="0.4448920146109332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'торговля '!$A$20</c:f>
              <c:strCache>
                <c:ptCount val="1"/>
                <c:pt idx="0">
                  <c:v>Продовольственные товары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1.5904253798340567E-2"/>
                  <c:y val="-2.7777698958801358E-2"/>
                </c:manualLayout>
              </c:layout>
              <c:spPr/>
              <c:txPr>
                <a:bodyPr/>
                <a:lstStyle/>
                <a:p>
                  <a:pPr>
                    <a:defRPr sz="105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6111111111111108E-2"/>
                  <c:y val="-2.7777777777777776E-2"/>
                </c:manualLayout>
              </c:layout>
              <c:spPr/>
              <c:txPr>
                <a:bodyPr/>
                <a:lstStyle/>
                <a:p>
                  <a:pPr>
                    <a:defRPr sz="105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2.0020020020020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5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'торговля '!$B$19:$D$19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'торговля '!$B$20:$D$20</c:f>
              <c:numCache>
                <c:formatCode>General</c:formatCode>
                <c:ptCount val="3"/>
                <c:pt idx="0">
                  <c:v>95.5</c:v>
                </c:pt>
                <c:pt idx="1">
                  <c:v>94.5</c:v>
                </c:pt>
                <c:pt idx="2">
                  <c:v>101.9</c:v>
                </c:pt>
              </c:numCache>
            </c:numRef>
          </c:val>
        </c:ser>
        <c:ser>
          <c:idx val="1"/>
          <c:order val="1"/>
          <c:tx>
            <c:strRef>
              <c:f>'торговля '!$A$21</c:f>
              <c:strCache>
                <c:ptCount val="1"/>
                <c:pt idx="0">
                  <c:v>Непродовольственные товары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3.6111111111111163E-2"/>
                  <c:y val="-3.7037037037037035E-2"/>
                </c:manualLayout>
              </c:layout>
              <c:spPr/>
              <c:txPr>
                <a:bodyPr/>
                <a:lstStyle/>
                <a:p>
                  <a:pPr>
                    <a:defRPr sz="1050" b="1" i="0" u="none" strike="noStrike" baseline="0">
                      <a:solidFill>
                        <a:schemeClr val="accent1">
                          <a:lumMod val="75000"/>
                        </a:schemeClr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3333333333333333E-2"/>
                  <c:y val="-3.7037037037037035E-2"/>
                </c:manualLayout>
              </c:layout>
              <c:spPr/>
              <c:txPr>
                <a:bodyPr/>
                <a:lstStyle/>
                <a:p>
                  <a:pPr>
                    <a:defRPr sz="1050" b="1" i="0" u="none" strike="noStrike" baseline="0">
                      <a:solidFill>
                        <a:schemeClr val="accent1">
                          <a:lumMod val="75000"/>
                        </a:schemeClr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6143790849673096E-2"/>
                  <c:y val="-3.20320320320319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50" b="1" i="0" u="none" strike="noStrike" baseline="0">
                    <a:solidFill>
                      <a:schemeClr val="accent1">
                        <a:lumMod val="75000"/>
                      </a:schemeClr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'торговля '!$B$19:$D$19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'торговля '!$B$21:$D$21</c:f>
              <c:numCache>
                <c:formatCode>General</c:formatCode>
                <c:ptCount val="3"/>
                <c:pt idx="0">
                  <c:v>100.8</c:v>
                </c:pt>
                <c:pt idx="1">
                  <c:v>98.6</c:v>
                </c:pt>
                <c:pt idx="2">
                  <c:v>94.6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137216"/>
        <c:axId val="38020992"/>
        <c:axId val="0"/>
      </c:bar3DChart>
      <c:catAx>
        <c:axId val="38137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1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38020992"/>
        <c:crosses val="autoZero"/>
        <c:auto val="1"/>
        <c:lblAlgn val="ctr"/>
        <c:lblOffset val="100"/>
        <c:noMultiLvlLbl val="0"/>
      </c:catAx>
      <c:valAx>
        <c:axId val="38020992"/>
        <c:scaling>
          <c:orientation val="minMax"/>
          <c:max val="105"/>
          <c:min val="3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5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38137216"/>
        <c:crosses val="autoZero"/>
        <c:crossBetween val="between"/>
        <c:majorUnit val="15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1.1111225475900479E-2"/>
          <c:y val="0.88861980667050766"/>
          <c:w val="0.89999988563521061"/>
          <c:h val="6.9403047180078059E-2"/>
        </c:manualLayout>
      </c:layout>
      <c:overlay val="0"/>
      <c:txPr>
        <a:bodyPr/>
        <a:lstStyle/>
        <a:p>
          <a:pPr>
            <a:defRPr sz="925" b="1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3B9D29-0344-49E9-8E51-33FFE4ABA702}" type="doc">
      <dgm:prSet loTypeId="urn:microsoft.com/office/officeart/2005/8/layout/vList2" loCatId="list" qsTypeId="urn:microsoft.com/office/officeart/2005/8/quickstyle/simple1" qsCatId="simple" csTypeId="urn:microsoft.com/office/officeart/2005/8/colors/accent5_4" csCatId="accent5" phldr="1"/>
      <dgm:spPr/>
      <dgm:t>
        <a:bodyPr/>
        <a:lstStyle/>
        <a:p>
          <a:endParaRPr lang="ru-RU"/>
        </a:p>
      </dgm:t>
    </dgm:pt>
    <dgm:pt modelId="{EE88264E-BB4F-477B-AFEB-77B636C1E767}">
      <dgm:prSet custT="1"/>
      <dgm:spPr/>
      <dgm:t>
        <a:bodyPr/>
        <a:lstStyle/>
        <a:p>
          <a:pPr algn="ctr" rtl="0"/>
          <a:r>
            <a:rPr lang="ru-RU" sz="1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Товарооборот общественного питания в </a:t>
          </a:r>
          <a:r>
            <a:rPr lang="en-US" sz="1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</a:t>
          </a:r>
          <a:r>
            <a:rPr lang="ru-RU" sz="1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полугодии 2017 года к </a:t>
          </a:r>
          <a:r>
            <a:rPr lang="en-US" sz="1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</a:t>
          </a:r>
          <a:r>
            <a:rPr lang="ru-RU" sz="1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полугодию 2016 года в сопоставимых ценах по муниципальным образованиям, </a:t>
          </a:r>
          <a:r>
            <a:rPr lang="ru-RU" sz="12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8BF1F5A-A632-45FA-BAEC-0CC9AB7D0832}" type="parTrans" cxnId="{0EF598D2-A9B8-4B0D-BBB2-317C3AFCA68F}">
      <dgm:prSet/>
      <dgm:spPr/>
      <dgm:t>
        <a:bodyPr/>
        <a:lstStyle/>
        <a:p>
          <a:endParaRPr lang="ru-RU"/>
        </a:p>
      </dgm:t>
    </dgm:pt>
    <dgm:pt modelId="{3D62547B-7BA7-494B-BE5E-528B9D926955}" type="sibTrans" cxnId="{0EF598D2-A9B8-4B0D-BBB2-317C3AFCA68F}">
      <dgm:prSet/>
      <dgm:spPr/>
      <dgm:t>
        <a:bodyPr/>
        <a:lstStyle/>
        <a:p>
          <a:endParaRPr lang="ru-RU"/>
        </a:p>
      </dgm:t>
    </dgm:pt>
    <dgm:pt modelId="{EF157730-7B8E-455B-851B-07869D939C20}" type="pres">
      <dgm:prSet presAssocID="{9F3B9D29-0344-49E9-8E51-33FFE4ABA70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93D43A-D750-4B23-B659-77523382AF32}" type="pres">
      <dgm:prSet presAssocID="{EE88264E-BB4F-477B-AFEB-77B636C1E767}" presName="parentText" presStyleLbl="node1" presStyleIdx="0" presStyleCnt="1">
        <dgm:presLayoutVars>
          <dgm:chMax val="0"/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</dgm:ptLst>
  <dgm:cxnLst>
    <dgm:cxn modelId="{BD4393BF-A1CB-499D-86AA-70E99C0D2235}" type="presOf" srcId="{EE88264E-BB4F-477B-AFEB-77B636C1E767}" destId="{2493D43A-D750-4B23-B659-77523382AF32}" srcOrd="0" destOrd="0" presId="urn:microsoft.com/office/officeart/2005/8/layout/vList2"/>
    <dgm:cxn modelId="{0EF598D2-A9B8-4B0D-BBB2-317C3AFCA68F}" srcId="{9F3B9D29-0344-49E9-8E51-33FFE4ABA702}" destId="{EE88264E-BB4F-477B-AFEB-77B636C1E767}" srcOrd="0" destOrd="0" parTransId="{48BF1F5A-A632-45FA-BAEC-0CC9AB7D0832}" sibTransId="{3D62547B-7BA7-494B-BE5E-528B9D926955}"/>
    <dgm:cxn modelId="{6C8C707A-E9A9-46E9-A487-2881B78DC930}" type="presOf" srcId="{9F3B9D29-0344-49E9-8E51-33FFE4ABA702}" destId="{EF157730-7B8E-455B-851B-07869D939C20}" srcOrd="0" destOrd="0" presId="urn:microsoft.com/office/officeart/2005/8/layout/vList2"/>
    <dgm:cxn modelId="{B4E0F1B3-A7F8-48D1-95DA-FCF421E70811}" type="presParOf" srcId="{EF157730-7B8E-455B-851B-07869D939C20}" destId="{2493D43A-D750-4B23-B659-77523382AF3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F3B9D29-0344-49E9-8E51-33FFE4ABA702}" type="doc">
      <dgm:prSet loTypeId="urn:microsoft.com/office/officeart/2005/8/layout/vList2" loCatId="list" qsTypeId="urn:microsoft.com/office/officeart/2005/8/quickstyle/simple1" qsCatId="simple" csTypeId="urn:microsoft.com/office/officeart/2005/8/colors/accent5_4" csCatId="accent5" phldr="1"/>
      <dgm:spPr/>
      <dgm:t>
        <a:bodyPr/>
        <a:lstStyle/>
        <a:p>
          <a:endParaRPr lang="ru-RU"/>
        </a:p>
      </dgm:t>
    </dgm:pt>
    <dgm:pt modelId="{EE88264E-BB4F-477B-AFEB-77B636C1E767}">
      <dgm:prSet custT="1"/>
      <dgm:spPr>
        <a:solidFill>
          <a:schemeClr val="accent3">
            <a:lumMod val="75000"/>
          </a:schemeClr>
        </a:solidFill>
      </dgm:spPr>
      <dgm:t>
        <a:bodyPr/>
        <a:lstStyle/>
        <a:p>
          <a:pPr algn="ctr" rtl="0"/>
          <a:r>
            <a:rPr lang="ru-RU" sz="1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Обеспеченность посадочными местами общедоступных  предприятий общественного питания по муниципальным образованиям</a:t>
          </a:r>
          <a:r>
            <a:rPr lang="ru-RU" sz="1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</a:p>
        <a:p>
          <a:pPr algn="ctr" rtl="0"/>
          <a:r>
            <a:rPr lang="ru-RU" sz="1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мест на 1000 жителей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8BF1F5A-A632-45FA-BAEC-0CC9AB7D0832}" type="parTrans" cxnId="{0EF598D2-A9B8-4B0D-BBB2-317C3AFCA68F}">
      <dgm:prSet/>
      <dgm:spPr/>
      <dgm:t>
        <a:bodyPr/>
        <a:lstStyle/>
        <a:p>
          <a:endParaRPr lang="ru-RU"/>
        </a:p>
      </dgm:t>
    </dgm:pt>
    <dgm:pt modelId="{3D62547B-7BA7-494B-BE5E-528B9D926955}" type="sibTrans" cxnId="{0EF598D2-A9B8-4B0D-BBB2-317C3AFCA68F}">
      <dgm:prSet/>
      <dgm:spPr/>
      <dgm:t>
        <a:bodyPr/>
        <a:lstStyle/>
        <a:p>
          <a:endParaRPr lang="ru-RU"/>
        </a:p>
      </dgm:t>
    </dgm:pt>
    <dgm:pt modelId="{EF157730-7B8E-455B-851B-07869D939C20}" type="pres">
      <dgm:prSet presAssocID="{9F3B9D29-0344-49E9-8E51-33FFE4ABA70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93D43A-D750-4B23-B659-77523382AF32}" type="pres">
      <dgm:prSet presAssocID="{EE88264E-BB4F-477B-AFEB-77B636C1E767}" presName="parentText" presStyleLbl="node1" presStyleIdx="0" presStyleCnt="1" custScaleY="291008">
        <dgm:presLayoutVars>
          <dgm:chMax val="0"/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</dgm:ptLst>
  <dgm:cxnLst>
    <dgm:cxn modelId="{D9C908F2-912E-4901-8C61-7844F9A40737}" type="presOf" srcId="{EE88264E-BB4F-477B-AFEB-77B636C1E767}" destId="{2493D43A-D750-4B23-B659-77523382AF32}" srcOrd="0" destOrd="0" presId="urn:microsoft.com/office/officeart/2005/8/layout/vList2"/>
    <dgm:cxn modelId="{58CFB940-75B6-4C7C-BD26-698A060BAE3A}" type="presOf" srcId="{9F3B9D29-0344-49E9-8E51-33FFE4ABA702}" destId="{EF157730-7B8E-455B-851B-07869D939C20}" srcOrd="0" destOrd="0" presId="urn:microsoft.com/office/officeart/2005/8/layout/vList2"/>
    <dgm:cxn modelId="{0EF598D2-A9B8-4B0D-BBB2-317C3AFCA68F}" srcId="{9F3B9D29-0344-49E9-8E51-33FFE4ABA702}" destId="{EE88264E-BB4F-477B-AFEB-77B636C1E767}" srcOrd="0" destOrd="0" parTransId="{48BF1F5A-A632-45FA-BAEC-0CC9AB7D0832}" sibTransId="{3D62547B-7BA7-494B-BE5E-528B9D926955}"/>
    <dgm:cxn modelId="{5753136B-2DF3-45E5-B1BC-60A2531B61CF}" type="presParOf" srcId="{EF157730-7B8E-455B-851B-07869D939C20}" destId="{2493D43A-D750-4B23-B659-77523382AF3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93D43A-D750-4B23-B659-77523382AF32}">
      <dsp:nvSpPr>
        <dsp:cNvPr id="0" name=""/>
        <dsp:cNvSpPr/>
      </dsp:nvSpPr>
      <dsp:spPr>
        <a:xfrm>
          <a:off x="0" y="409"/>
          <a:ext cx="4040276" cy="865708"/>
        </a:xfrm>
        <a:prstGeom prst="snip2DiagRect">
          <a:avLst/>
        </a:prstGeom>
        <a:solidFill>
          <a:schemeClr val="accent5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Товарооборот общественного питания в </a:t>
          </a:r>
          <a:r>
            <a:rPr lang="en-US" sz="1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</a:t>
          </a:r>
          <a:r>
            <a:rPr lang="ru-RU" sz="1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полугодии 2017 года к </a:t>
          </a:r>
          <a:r>
            <a:rPr lang="en-US" sz="1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</a:t>
          </a:r>
          <a:r>
            <a:rPr lang="ru-RU" sz="1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полугодию 2016 года в сопоставимых ценах по муниципальным образованиям, </a:t>
          </a:r>
          <a:r>
            <a:rPr lang="ru-RU" sz="12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2144" y="72553"/>
        <a:ext cx="3895988" cy="7214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93D43A-D750-4B23-B659-77523382AF32}">
      <dsp:nvSpPr>
        <dsp:cNvPr id="0" name=""/>
        <dsp:cNvSpPr/>
      </dsp:nvSpPr>
      <dsp:spPr>
        <a:xfrm>
          <a:off x="0" y="423"/>
          <a:ext cx="4032447" cy="865680"/>
        </a:xfrm>
        <a:prstGeom prst="snip2Diag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Обеспеченность посадочными местами общедоступных  предприятий общественного питания по муниципальным образованиям</a:t>
          </a:r>
          <a:r>
            <a:rPr lang="ru-RU" sz="1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мест на 1000 жителей</a:t>
          </a:r>
          <a:endParaRPr lang="ru-RU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2141" y="72564"/>
        <a:ext cx="3888165" cy="7213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0.69574</cdr:x>
      <cdr:y>0.05172</cdr:y>
    </cdr:from>
    <cdr:to>
      <cdr:x>0.69574</cdr:x>
      <cdr:y>0.89655</cdr:y>
    </cdr:to>
    <cdr:cxnSp macro="">
      <cdr:nvCxnSpPr>
        <cdr:cNvPr id="2" name="Прямая соединительная линия 1"/>
        <cdr:cNvCxnSpPr/>
      </cdr:nvCxnSpPr>
      <cdr:spPr>
        <a:xfrm xmlns:a="http://schemas.openxmlformats.org/drawingml/2006/main">
          <a:off x="2880320" y="216024"/>
          <a:ext cx="0" cy="3528392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rgbClr val="00B050"/>
          </a:solidFill>
          <a:prstDash val="sysDot"/>
          <a:beve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E90E6-C5FD-44E7-B26D-7B34536E8DBC}" type="datetimeFigureOut">
              <a:rPr lang="ru-RU" smtClean="0"/>
              <a:t>25.08.2017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676B2C-0D11-49BE-97F7-130969ADE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241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8799695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22075783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4079212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7408678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32856172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76B2C-0D11-49BE-97F7-130969ADEEB8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411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6341636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5775576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2441259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5912460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5447232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670551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7879282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6402816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76B2C-0D11-49BE-97F7-130969ADEEB8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7601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39204099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4852043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76B2C-0D11-49BE-97F7-130969ADEEB8}" type="slidenum">
              <a:rPr lang="ru-RU" smtClean="0">
                <a:solidFill>
                  <a:prstClr val="black"/>
                </a:solidFill>
              </a:rPr>
              <a:pPr/>
              <a:t>28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846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223932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76B2C-0D11-49BE-97F7-130969ADEEB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106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13470379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40334406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2118857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76B2C-0D11-49BE-97F7-130969ADEEB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1048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474636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5.xml"/><Relationship Id="rId3" Type="http://schemas.openxmlformats.org/officeDocument/2006/relationships/image" Target="../media/image10.png"/><Relationship Id="rId7" Type="http://schemas.openxmlformats.org/officeDocument/2006/relationships/chart" Target="../charts/chart1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3.xml"/><Relationship Id="rId5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6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png"/><Relationship Id="rId7" Type="http://schemas.microsoft.com/office/2007/relationships/hdphoto" Target="../media/hdphoto1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chart" Target="../charts/chart17.xml"/><Relationship Id="rId4" Type="http://schemas.openxmlformats.org/officeDocument/2006/relationships/image" Target="../media/image14.png"/><Relationship Id="rId9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5" Type="http://schemas.openxmlformats.org/officeDocument/2006/relationships/chart" Target="../charts/chart19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chart" Target="../charts/char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0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chart" Target="../charts/chart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3.xml"/><Relationship Id="rId3" Type="http://schemas.openxmlformats.org/officeDocument/2006/relationships/notesSlide" Target="../notesSlides/notesSlide17.xml"/><Relationship Id="rId7" Type="http://schemas.openxmlformats.org/officeDocument/2006/relationships/chart" Target="../charts/chart2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10" Type="http://schemas.openxmlformats.org/officeDocument/2006/relationships/chart" Target="../charts/chart24.xml"/><Relationship Id="rId4" Type="http://schemas.openxmlformats.org/officeDocument/2006/relationships/image" Target="../media/image3.png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chart" Target="../charts/chart2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5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chart" Target="../charts/chart2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5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microsoft.com/office/2007/relationships/hdphoto" Target="../media/hdphoto1.wdp"/><Relationship Id="rId15" Type="http://schemas.openxmlformats.org/officeDocument/2006/relationships/image" Target="../media/image42.png"/><Relationship Id="rId10" Type="http://schemas.openxmlformats.org/officeDocument/2006/relationships/image" Target="../media/image37.png"/><Relationship Id="rId4" Type="http://schemas.openxmlformats.org/officeDocument/2006/relationships/image" Target="../media/image4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3.png"/><Relationship Id="rId7" Type="http://schemas.openxmlformats.org/officeDocument/2006/relationships/image" Target="../media/image4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7.png"/><Relationship Id="rId7" Type="http://schemas.microsoft.com/office/2007/relationships/hdphoto" Target="../media/hdphoto1.wdp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51.png"/><Relationship Id="rId5" Type="http://schemas.openxmlformats.org/officeDocument/2006/relationships/image" Target="../media/image3.png"/><Relationship Id="rId10" Type="http://schemas.openxmlformats.org/officeDocument/2006/relationships/image" Target="../media/image50.png"/><Relationship Id="rId4" Type="http://schemas.openxmlformats.org/officeDocument/2006/relationships/image" Target="../media/image7.png"/><Relationship Id="rId9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3.png"/><Relationship Id="rId4" Type="http://schemas.openxmlformats.org/officeDocument/2006/relationships/image" Target="../media/image5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image" Target="../media/image6.emf"/><Relationship Id="rId7" Type="http://schemas.openxmlformats.org/officeDocument/2006/relationships/chart" Target="../charts/chart8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7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chart" Target="../charts/chart10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chart" Target="../charts/chart1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" y="0"/>
            <a:ext cx="252412" cy="6858000"/>
          </a:xfrm>
          <a:prstGeom prst="rect">
            <a:avLst/>
          </a:prstGeom>
          <a:solidFill>
            <a:srgbClr val="D2A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 dirty="0">
              <a:solidFill>
                <a:prstClr val="white"/>
              </a:solidFill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0"/>
            <a:ext cx="1799307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extBox 7"/>
          <p:cNvSpPr txBox="1">
            <a:spLocks noChangeArrowheads="1"/>
          </p:cNvSpPr>
          <p:nvPr/>
        </p:nvSpPr>
        <p:spPr bwMode="auto">
          <a:xfrm>
            <a:off x="2242778" y="1662113"/>
            <a:ext cx="6662737" cy="3388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3400" dirty="0" smtClean="0">
                <a:solidFill>
                  <a:srgbClr val="002060"/>
                </a:solidFill>
                <a:latin typeface="Times New Roman" pitchFamily="18" charset="0"/>
              </a:rPr>
              <a:t>Потребительский рынок, 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3400" dirty="0" smtClean="0">
                <a:solidFill>
                  <a:srgbClr val="002060"/>
                </a:solidFill>
                <a:latin typeface="Times New Roman" pitchFamily="18" charset="0"/>
              </a:rPr>
              <a:t>пищевая и перерабатывающая промышленность – 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sz="3400" dirty="0">
                <a:solidFill>
                  <a:srgbClr val="002060"/>
                </a:solidFill>
                <a:latin typeface="Times New Roman" pitchFamily="18" charset="0"/>
              </a:rPr>
              <a:t>и</a:t>
            </a:r>
            <a:r>
              <a:rPr lang="ru-RU" sz="3400" dirty="0" smtClean="0">
                <a:solidFill>
                  <a:srgbClr val="002060"/>
                </a:solidFill>
                <a:latin typeface="Times New Roman" pitchFamily="18" charset="0"/>
              </a:rPr>
              <a:t>тоги первого полугодия </a:t>
            </a:r>
            <a:r>
              <a:rPr lang="ru-RU" sz="3400" dirty="0">
                <a:solidFill>
                  <a:srgbClr val="002060"/>
                </a:solidFill>
                <a:latin typeface="Times New Roman" pitchFamily="18" charset="0"/>
              </a:rPr>
              <a:t>2017 года </a:t>
            </a:r>
            <a:endParaRPr lang="ru-RU" sz="3400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sz="3400" dirty="0" smtClean="0">
                <a:solidFill>
                  <a:srgbClr val="002060"/>
                </a:solidFill>
                <a:latin typeface="Times New Roman" pitchFamily="18" charset="0"/>
              </a:rPr>
              <a:t>и перспективные направления </a:t>
            </a:r>
            <a:r>
              <a:rPr lang="ru-RU" sz="3400" dirty="0">
                <a:solidFill>
                  <a:srgbClr val="002060"/>
                </a:solidFill>
                <a:latin typeface="Times New Roman" pitchFamily="18" charset="0"/>
              </a:rPr>
              <a:t>деятельности </a:t>
            </a:r>
            <a:r>
              <a:rPr lang="ru-RU" sz="3400" dirty="0" smtClean="0">
                <a:solidFill>
                  <a:srgbClr val="002060"/>
                </a:solidFill>
                <a:latin typeface="Times New Roman" pitchFamily="18" charset="0"/>
              </a:rPr>
              <a:t>во втором полугодии  </a:t>
            </a:r>
            <a:r>
              <a:rPr lang="ru-RU" sz="3400" dirty="0">
                <a:solidFill>
                  <a:srgbClr val="002060"/>
                </a:solidFill>
                <a:latin typeface="Times New Roman" pitchFamily="18" charset="0"/>
              </a:rPr>
              <a:t>2017 года.</a:t>
            </a:r>
            <a:endParaRPr lang="ru-RU" altLang="ru-RU" sz="34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25605" name="Text Box 33"/>
          <p:cNvSpPr txBox="1">
            <a:spLocks noChangeArrowheads="1"/>
          </p:cNvSpPr>
          <p:nvPr/>
        </p:nvSpPr>
        <p:spPr bwMode="auto">
          <a:xfrm>
            <a:off x="2352829" y="6165304"/>
            <a:ext cx="649605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ts val="3200"/>
              </a:lnSpc>
              <a:spcBef>
                <a:spcPct val="0"/>
              </a:spcBef>
              <a:buFontTx/>
              <a:buNone/>
            </a:pPr>
            <a:r>
              <a:rPr lang="ru-RU" altLang="ru-RU" sz="1800" b="0" dirty="0">
                <a:solidFill>
                  <a:srgbClr val="3333CC"/>
                </a:solidFill>
                <a:latin typeface="Times New Roman" pitchFamily="18" charset="0"/>
              </a:rPr>
              <a:t>Южно-Сахалинск, </a:t>
            </a:r>
            <a:r>
              <a:rPr lang="ru-RU" altLang="ru-RU" sz="1800" dirty="0" smtClean="0">
                <a:solidFill>
                  <a:srgbClr val="3333CC"/>
                </a:solidFill>
                <a:latin typeface="Times New Roman" pitchFamily="18" charset="0"/>
              </a:rPr>
              <a:t>25</a:t>
            </a:r>
            <a:r>
              <a:rPr lang="ru-RU" altLang="ru-RU" sz="1800" b="0" dirty="0" smtClean="0">
                <a:solidFill>
                  <a:srgbClr val="3333CC"/>
                </a:solidFill>
                <a:latin typeface="Times New Roman" pitchFamily="18" charset="0"/>
              </a:rPr>
              <a:t> августа 2017 </a:t>
            </a:r>
            <a:r>
              <a:rPr lang="ru-RU" altLang="ru-RU" sz="1800" b="0" dirty="0">
                <a:solidFill>
                  <a:srgbClr val="3333CC"/>
                </a:solidFill>
                <a:latin typeface="Times New Roman" pitchFamily="18" charset="0"/>
              </a:rPr>
              <a:t>года</a:t>
            </a:r>
          </a:p>
        </p:txBody>
      </p:sp>
      <p:pic>
        <p:nvPicPr>
          <p:cNvPr id="2560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662" r="39789" b="49188"/>
          <a:stretch>
            <a:fillRect/>
          </a:stretch>
        </p:blipFill>
        <p:spPr bwMode="auto">
          <a:xfrm>
            <a:off x="2771801" y="0"/>
            <a:ext cx="1096938" cy="76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9" name="Text Box 15"/>
          <p:cNvSpPr txBox="1">
            <a:spLocks noChangeArrowheads="1"/>
          </p:cNvSpPr>
          <p:nvPr/>
        </p:nvSpPr>
        <p:spPr bwMode="auto">
          <a:xfrm>
            <a:off x="3841750" y="152400"/>
            <a:ext cx="346479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400" b="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</a:rPr>
              <a:t>Министерство торговли </a:t>
            </a:r>
            <a:r>
              <a:rPr lang="ru-RU" altLang="ru-RU" sz="1400" b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</a:rPr>
              <a:t>и продовольствия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400" b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</a:rPr>
              <a:t>Сахалинской области</a:t>
            </a:r>
          </a:p>
        </p:txBody>
      </p:sp>
      <p:sp>
        <p:nvSpPr>
          <p:cNvPr id="25608" name="TextBox 7"/>
          <p:cNvSpPr txBox="1">
            <a:spLocks noChangeArrowheads="1"/>
          </p:cNvSpPr>
          <p:nvPr/>
        </p:nvSpPr>
        <p:spPr bwMode="auto">
          <a:xfrm>
            <a:off x="2339752" y="5301208"/>
            <a:ext cx="599598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itchFamily="18" charset="0"/>
              </a:rPr>
              <a:t>Павленко Инна Владимировна - м</a:t>
            </a:r>
            <a:r>
              <a:rPr lang="ru-RU" altLang="ru-RU" sz="1800" b="0" dirty="0" smtClean="0">
                <a:solidFill>
                  <a:srgbClr val="002060"/>
                </a:solidFill>
                <a:latin typeface="Times New Roman" pitchFamily="18" charset="0"/>
              </a:rPr>
              <a:t>инистр торговли </a:t>
            </a:r>
            <a:r>
              <a:rPr lang="ru-RU" altLang="ru-RU" sz="1800" b="0" dirty="0">
                <a:solidFill>
                  <a:srgbClr val="002060"/>
                </a:solidFill>
                <a:latin typeface="Times New Roman" pitchFamily="18" charset="0"/>
              </a:rPr>
              <a:t>и продовольствия Сахалинской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61903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ext Box 12"/>
          <p:cNvSpPr txBox="1">
            <a:spLocks noChangeArrowheads="1"/>
          </p:cNvSpPr>
          <p:nvPr/>
        </p:nvSpPr>
        <p:spPr bwMode="auto">
          <a:xfrm>
            <a:off x="8467725" y="63023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b="0">
              <a:solidFill>
                <a:prstClr val="black"/>
              </a:solidFill>
            </a:endParaRPr>
          </a:p>
        </p:txBody>
      </p:sp>
      <p:pic>
        <p:nvPicPr>
          <p:cNvPr id="4403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316038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 bwMode="auto">
          <a:xfrm>
            <a:off x="2606675" y="798513"/>
            <a:ext cx="6537325" cy="46037"/>
          </a:xfrm>
          <a:prstGeom prst="rect">
            <a:avLst/>
          </a:prstGeom>
          <a:solidFill>
            <a:srgbClr val="004386"/>
          </a:solidFill>
          <a:ln w="25400">
            <a:solidFill>
              <a:srgbClr val="004386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4039" name="Прямоугольник 3"/>
          <p:cNvSpPr>
            <a:spLocks noChangeArrowheads="1"/>
          </p:cNvSpPr>
          <p:nvPr/>
        </p:nvSpPr>
        <p:spPr bwMode="auto">
          <a:xfrm>
            <a:off x="2606675" y="1588"/>
            <a:ext cx="6537325" cy="830997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ctr"/>
            <a:r>
              <a:rPr lang="ru-RU" altLang="ru-RU" sz="1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Розничный товарооборот по рынкам и ярмаркам в разрезе муниципальных образований Сахалинской области за январь-июнь 2017 года к январю-июню 2016 года в сопоставимой оценке, %</a:t>
            </a:r>
            <a:endParaRPr lang="ru-RU" altLang="ru-RU" sz="16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40" name="Text Box 44"/>
          <p:cNvSpPr txBox="1">
            <a:spLocks noChangeArrowheads="1"/>
          </p:cNvSpPr>
          <p:nvPr/>
        </p:nvSpPr>
        <p:spPr bwMode="auto">
          <a:xfrm>
            <a:off x="8705850" y="6491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b="0">
              <a:solidFill>
                <a:prstClr val="black"/>
              </a:solidFill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306" y="70186"/>
            <a:ext cx="1190625" cy="721639"/>
          </a:xfrm>
          <a:prstGeom prst="rect">
            <a:avLst/>
          </a:prstGeom>
          <a:noFill/>
        </p:spPr>
      </p:pic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8528540"/>
              </p:ext>
            </p:extLst>
          </p:nvPr>
        </p:nvGraphicFramePr>
        <p:xfrm>
          <a:off x="179512" y="1092277"/>
          <a:ext cx="8784976" cy="5433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3772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16038" cy="841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Прямоугольник 3"/>
          <p:cNvSpPr>
            <a:spLocks noChangeArrowheads="1"/>
          </p:cNvSpPr>
          <p:nvPr/>
        </p:nvSpPr>
        <p:spPr bwMode="auto">
          <a:xfrm>
            <a:off x="2593975" y="-17463"/>
            <a:ext cx="6557963" cy="633250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endParaRPr lang="ru-RU" altLang="ru-RU" sz="500" dirty="0">
              <a:solidFill>
                <a:schemeClr val="bg1"/>
              </a:solidFill>
            </a:endParaRPr>
          </a:p>
          <a:p>
            <a:pPr eaLnBrk="1" hangingPunct="1">
              <a:lnSpc>
                <a:spcPct val="95000"/>
              </a:lnSpc>
            </a:pPr>
            <a:r>
              <a:rPr lang="ru-RU" alt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Обеспеченность населения площадью стационарных торговых объектов в Сахалинской области на 1 июля 2017 года</a:t>
            </a:r>
            <a:endParaRPr lang="ru-RU" altLang="ru-RU" sz="16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 flipV="1">
            <a:off x="2593975" y="615787"/>
            <a:ext cx="6550025" cy="182726"/>
          </a:xfrm>
          <a:prstGeom prst="rect">
            <a:avLst/>
          </a:prstGeom>
          <a:solidFill>
            <a:srgbClr val="004386"/>
          </a:solidFill>
          <a:ln w="25400">
            <a:solidFill>
              <a:srgbClr val="004386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 dirty="0"/>
          </a:p>
        </p:txBody>
      </p:sp>
      <p:pic>
        <p:nvPicPr>
          <p:cNvPr id="10" name="Рисунок 9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346" y="62314"/>
            <a:ext cx="1190625" cy="721639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051581"/>
              </p:ext>
            </p:extLst>
          </p:nvPr>
        </p:nvGraphicFramePr>
        <p:xfrm>
          <a:off x="539552" y="1052732"/>
          <a:ext cx="7992887" cy="5400606"/>
        </p:xfrm>
        <a:graphic>
          <a:graphicData uri="http://schemas.openxmlformats.org/drawingml/2006/table">
            <a:tbl>
              <a:tblPr/>
              <a:tblGrid>
                <a:gridCol w="3121031"/>
                <a:gridCol w="2512051"/>
                <a:gridCol w="2359805"/>
              </a:tblGrid>
              <a:tr h="7938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МУНИЦИПАЛЬНОЕ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ОБРАЗОВАНИЕ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1" marR="9371" marT="9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ОБЕСПЕЧЕННОСТЬ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1" marR="9371" marT="9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1" marR="9371" marT="9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801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Александровск-Сахалинский </a:t>
                      </a:r>
                    </a:p>
                  </a:txBody>
                  <a:tcPr marL="9371" marR="9371" marT="9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2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454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2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473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2F5"/>
                    </a:solidFill>
                  </a:tcPr>
                </a:tc>
              </a:tr>
              <a:tr h="2348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Охинский</a:t>
                      </a:r>
                    </a:p>
                  </a:txBody>
                  <a:tcPr marL="9371" marR="9371" marT="9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2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515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2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591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2F5"/>
                    </a:solidFill>
                  </a:tcPr>
                </a:tc>
              </a:tr>
              <a:tr h="2348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Анивский</a:t>
                      </a:r>
                    </a:p>
                  </a:txBody>
                  <a:tcPr marL="9371" marR="9371" marT="9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2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2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409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2F5"/>
                    </a:solidFill>
                  </a:tcPr>
                </a:tc>
              </a:tr>
              <a:tr h="2348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Курильский</a:t>
                      </a:r>
                    </a:p>
                  </a:txBody>
                  <a:tcPr marL="9371" marR="9371" marT="9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2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533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2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547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2F5"/>
                    </a:solidFill>
                  </a:tcPr>
                </a:tc>
              </a:tr>
              <a:tr h="2348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Макаровский</a:t>
                      </a:r>
                    </a:p>
                  </a:txBody>
                  <a:tcPr marL="9371" marR="9371" marT="9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2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410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2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435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2F5"/>
                    </a:solidFill>
                  </a:tcPr>
                </a:tc>
              </a:tr>
              <a:tr h="2348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Смирныховский</a:t>
                      </a:r>
                    </a:p>
                  </a:txBody>
                  <a:tcPr marL="9371" marR="9371" marT="9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2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419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2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436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2F5"/>
                    </a:solidFill>
                  </a:tcPr>
                </a:tc>
              </a:tr>
              <a:tr h="2348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Томаринский</a:t>
                      </a:r>
                    </a:p>
                  </a:txBody>
                  <a:tcPr marL="9371" marR="9371" marT="9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2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440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2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478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2F5"/>
                    </a:solidFill>
                  </a:tcPr>
                </a:tc>
              </a:tr>
              <a:tr h="2348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Углегорский</a:t>
                      </a:r>
                    </a:p>
                  </a:txBody>
                  <a:tcPr marL="9371" marR="9371" marT="9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546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534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48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 Южно-Сахалинск</a:t>
                      </a:r>
                    </a:p>
                  </a:txBody>
                  <a:tcPr marL="9371" marR="9371" marT="9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810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754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48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Долинский</a:t>
                      </a:r>
                    </a:p>
                  </a:txBody>
                  <a:tcPr marL="9371" marR="9371" marT="9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605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489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48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Корсаковский</a:t>
                      </a:r>
                    </a:p>
                  </a:txBody>
                  <a:tcPr marL="9371" marR="9371" marT="9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545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498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48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Невельский</a:t>
                      </a:r>
                    </a:p>
                  </a:txBody>
                  <a:tcPr marL="9371" marR="9371" marT="9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582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490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48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Поронайский</a:t>
                      </a:r>
                    </a:p>
                  </a:txBody>
                  <a:tcPr marL="9371" marR="9371" marT="9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619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539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48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Холмский</a:t>
                      </a:r>
                    </a:p>
                  </a:txBody>
                  <a:tcPr marL="9371" marR="9371" marT="9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625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523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48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Ногликский</a:t>
                      </a:r>
                    </a:p>
                  </a:txBody>
                  <a:tcPr marL="9371" marR="9371" marT="9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635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604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48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Северо-Курильский</a:t>
                      </a:r>
                    </a:p>
                  </a:txBody>
                  <a:tcPr marL="9371" marR="9371" marT="9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670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461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48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Тымовский</a:t>
                      </a:r>
                    </a:p>
                  </a:txBody>
                  <a:tcPr marL="9371" marR="9371" marT="9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801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518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48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Ю-Курильский район</a:t>
                      </a:r>
                    </a:p>
                  </a:txBody>
                  <a:tcPr marL="9371" marR="9371" marT="9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510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387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480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 по области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ED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659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ED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606</a:t>
                      </a:r>
                    </a:p>
                  </a:txBody>
                  <a:tcPr marL="9371" marR="9371" marT="9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EDE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670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39346" cy="981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Прямоугольник 3"/>
          <p:cNvSpPr>
            <a:spLocks noChangeArrowheads="1"/>
          </p:cNvSpPr>
          <p:nvPr/>
        </p:nvSpPr>
        <p:spPr bwMode="auto">
          <a:xfrm>
            <a:off x="2593975" y="-17463"/>
            <a:ext cx="6557963" cy="998735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endParaRPr lang="ru-RU" altLang="ru-RU" sz="200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5000"/>
              </a:lnSpc>
            </a:pPr>
            <a:r>
              <a:rPr lang="ru-RU" alt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Обеспеченность населения площадью объектов местного значения в Сахалинской области на 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2017 года</a:t>
            </a:r>
            <a:endParaRPr lang="ru-RU" alt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346" y="62314"/>
            <a:ext cx="1190625" cy="721639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59351"/>
              </p:ext>
            </p:extLst>
          </p:nvPr>
        </p:nvGraphicFramePr>
        <p:xfrm>
          <a:off x="611560" y="1340768"/>
          <a:ext cx="7992888" cy="5186044"/>
        </p:xfrm>
        <a:graphic>
          <a:graphicData uri="http://schemas.openxmlformats.org/drawingml/2006/table">
            <a:tbl>
              <a:tblPr/>
              <a:tblGrid>
                <a:gridCol w="3312368"/>
                <a:gridCol w="2448272"/>
                <a:gridCol w="2232248"/>
              </a:tblGrid>
              <a:tr h="11741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ГОРОДСКИЕ ОКРУГА, 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ПОСЕЛЕНИЯ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ФАКТИЧЕСКАЯ ОБЕСПЕЧЕННОСТЬ, ОБЪЕКТОВ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НОРМАТИВ, 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ОБЪЕКТОВ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48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Углегорский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FE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FE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FEDA"/>
                    </a:solidFill>
                  </a:tcPr>
                </a:tc>
              </a:tr>
              <a:tr h="2148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 Южно-Сахалинск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FE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FE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FEDA"/>
                    </a:solidFill>
                  </a:tcPr>
                </a:tc>
              </a:tr>
              <a:tr h="2148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Александровск-Сахалинский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FE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FE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FEDA"/>
                    </a:solidFill>
                  </a:tcPr>
                </a:tc>
              </a:tr>
              <a:tr h="2148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Охинский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FE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FE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FEDA"/>
                    </a:solidFill>
                  </a:tcPr>
                </a:tc>
              </a:tr>
              <a:tr h="2148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Долинский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Корсаковский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Невельский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Поронайский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Холмский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Анивский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Курильский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Макаровский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Ногликский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Северо-Курильский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Смирныховский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Томаринский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Тымовский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Ю-Курильский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166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16038" cy="74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5" name="Прямоугольник 3"/>
          <p:cNvSpPr>
            <a:spLocks noChangeArrowheads="1"/>
          </p:cNvSpPr>
          <p:nvPr/>
        </p:nvSpPr>
        <p:spPr bwMode="auto">
          <a:xfrm>
            <a:off x="2593975" y="-17463"/>
            <a:ext cx="6557963" cy="633250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endParaRPr lang="ru-RU" altLang="ru-RU" sz="500" dirty="0">
              <a:solidFill>
                <a:schemeClr val="bg1"/>
              </a:solidFill>
            </a:endParaRPr>
          </a:p>
          <a:p>
            <a:pPr eaLnBrk="1" hangingPunct="1">
              <a:lnSpc>
                <a:spcPct val="95000"/>
              </a:lnSpc>
            </a:pPr>
            <a:r>
              <a:rPr lang="ru-RU" alt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Динамика развития объектов мобильной торговли и региональных товаропроизводителей по итогам января-июня 2016-2017 годов</a:t>
            </a:r>
            <a:endParaRPr lang="ru-RU" altLang="ru-RU" sz="16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 flipV="1">
            <a:off x="2593975" y="615787"/>
            <a:ext cx="6550025" cy="83759"/>
          </a:xfrm>
          <a:prstGeom prst="rect">
            <a:avLst/>
          </a:prstGeom>
          <a:solidFill>
            <a:srgbClr val="004386"/>
          </a:solidFill>
          <a:ln w="25400">
            <a:solidFill>
              <a:srgbClr val="004386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 dirty="0"/>
          </a:p>
        </p:txBody>
      </p:sp>
      <p:pic>
        <p:nvPicPr>
          <p:cNvPr id="9" name="Рисунок 8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944" y="62314"/>
            <a:ext cx="1190625" cy="721639"/>
          </a:xfrm>
          <a:prstGeom prst="rect">
            <a:avLst/>
          </a:prstGeom>
          <a:noFill/>
        </p:spPr>
      </p:pic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2000980"/>
              </p:ext>
            </p:extLst>
          </p:nvPr>
        </p:nvGraphicFramePr>
        <p:xfrm>
          <a:off x="317500" y="980728"/>
          <a:ext cx="4552950" cy="2824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2832163"/>
              </p:ext>
            </p:extLst>
          </p:nvPr>
        </p:nvGraphicFramePr>
        <p:xfrm>
          <a:off x="4355976" y="835471"/>
          <a:ext cx="4555331" cy="3114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5152217"/>
              </p:ext>
            </p:extLst>
          </p:nvPr>
        </p:nvGraphicFramePr>
        <p:xfrm>
          <a:off x="467544" y="3746290"/>
          <a:ext cx="4104456" cy="29950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12424" y="3721384"/>
            <a:ext cx="3589983" cy="3019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05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043608" cy="966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Прямоугольник 3"/>
          <p:cNvSpPr>
            <a:spLocks noChangeArrowheads="1"/>
          </p:cNvSpPr>
          <p:nvPr/>
        </p:nvSpPr>
        <p:spPr bwMode="auto">
          <a:xfrm>
            <a:off x="2234233" y="0"/>
            <a:ext cx="6909767" cy="881780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r>
              <a:rPr lang="ru-RU" alt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Сравнительный анализ потребительских цен, сложившихся в социально ориентированных объектах торговли относительно среднеобластных цен в июне 2017 года, руб.</a:t>
            </a:r>
          </a:p>
        </p:txBody>
      </p:sp>
      <p:pic>
        <p:nvPicPr>
          <p:cNvPr id="10" name="Рисунок 9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8704"/>
            <a:ext cx="1190625" cy="792088"/>
          </a:xfrm>
          <a:prstGeom prst="rect">
            <a:avLst/>
          </a:prstGeom>
          <a:noFill/>
        </p:spPr>
      </p:pic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9172269"/>
              </p:ext>
            </p:extLst>
          </p:nvPr>
        </p:nvGraphicFramePr>
        <p:xfrm>
          <a:off x="179512" y="1412776"/>
          <a:ext cx="8856984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86158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0317" y="5047041"/>
            <a:ext cx="3456384" cy="144736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6176" y="1032554"/>
            <a:ext cx="1799064" cy="1462261"/>
          </a:xfrm>
          <a:prstGeom prst="rect">
            <a:avLst/>
          </a:prstGeom>
        </p:spPr>
      </p:pic>
      <p:pic>
        <p:nvPicPr>
          <p:cNvPr id="2662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316038" cy="788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Прямоугольник 3"/>
          <p:cNvSpPr>
            <a:spLocks noChangeArrowheads="1"/>
          </p:cNvSpPr>
          <p:nvPr/>
        </p:nvSpPr>
        <p:spPr bwMode="auto">
          <a:xfrm>
            <a:off x="2606675" y="-4763"/>
            <a:ext cx="6537325" cy="837922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hangingPunct="1">
              <a:lnSpc>
                <a:spcPct val="95000"/>
              </a:lnSpc>
            </a:pPr>
            <a:r>
              <a:rPr lang="ru-RU" altLang="ru-RU" sz="17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ПОТРЕБИТЕЛЬСКИЙ РЫНОК</a:t>
            </a:r>
          </a:p>
          <a:p>
            <a:pPr defTabSz="914400" eaLnBrk="1" hangingPunct="1">
              <a:lnSpc>
                <a:spcPct val="95000"/>
              </a:lnSpc>
            </a:pPr>
            <a:r>
              <a:rPr lang="ru-RU" altLang="ru-RU" sz="17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ОПТОВАЯ ТОРГОВЛЯ</a:t>
            </a:r>
          </a:p>
          <a:p>
            <a:pPr defTabSz="914400" eaLnBrk="1" hangingPunct="1">
              <a:lnSpc>
                <a:spcPct val="95000"/>
              </a:lnSpc>
            </a:pPr>
            <a:endParaRPr lang="ru-RU" altLang="ru-RU" sz="17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606675" y="745269"/>
            <a:ext cx="6537325" cy="46037"/>
          </a:xfrm>
          <a:prstGeom prst="rect">
            <a:avLst/>
          </a:prstGeom>
          <a:solidFill>
            <a:srgbClr val="004386"/>
          </a:solidFill>
          <a:ln w="25400">
            <a:solidFill>
              <a:srgbClr val="004386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944" y="69667"/>
            <a:ext cx="1190625" cy="721639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5536" y="3883928"/>
            <a:ext cx="4176464" cy="27556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92093" y="2440215"/>
            <a:ext cx="4312833" cy="2592288"/>
          </a:xfrm>
          <a:prstGeom prst="rect">
            <a:avLst/>
          </a:prstGeom>
        </p:spPr>
      </p:pic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4303417"/>
              </p:ext>
            </p:extLst>
          </p:nvPr>
        </p:nvGraphicFramePr>
        <p:xfrm>
          <a:off x="476672" y="989808"/>
          <a:ext cx="4014192" cy="2737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30892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316038" cy="977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 bwMode="auto">
          <a:xfrm flipV="1">
            <a:off x="2411761" y="789216"/>
            <a:ext cx="6643687" cy="45719"/>
          </a:xfrm>
          <a:prstGeom prst="rect">
            <a:avLst/>
          </a:prstGeom>
          <a:solidFill>
            <a:srgbClr val="004386"/>
          </a:solidFill>
          <a:ln w="25400">
            <a:solidFill>
              <a:srgbClr val="004386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0182" name="Прямоугольник 3"/>
          <p:cNvSpPr>
            <a:spLocks noChangeArrowheads="1"/>
          </p:cNvSpPr>
          <p:nvPr/>
        </p:nvSpPr>
        <p:spPr bwMode="auto">
          <a:xfrm>
            <a:off x="2411761" y="53630"/>
            <a:ext cx="6643687" cy="984116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r>
              <a:rPr lang="ru-RU" altLang="ru-RU" sz="17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ПОТРЕБИТЕЛЬСКИЙ РЫНОК</a:t>
            </a:r>
          </a:p>
          <a:p>
            <a:pPr eaLnBrk="1" hangingPunct="1">
              <a:lnSpc>
                <a:spcPct val="95000"/>
              </a:lnSpc>
            </a:pPr>
            <a:r>
              <a:rPr lang="ru-RU" altLang="ru-RU" sz="17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ОБЩЕСТВЕННОЕ ПИТАНИЕ</a:t>
            </a:r>
          </a:p>
          <a:p>
            <a:pPr eaLnBrk="1" hangingPunct="1">
              <a:lnSpc>
                <a:spcPct val="95000"/>
              </a:lnSpc>
            </a:pPr>
            <a:endParaRPr lang="ru-RU" altLang="ru-RU" sz="1700" dirty="0" smtClean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95000"/>
              </a:lnSpc>
            </a:pPr>
            <a:endParaRPr lang="ru-RU" altLang="ru-RU" sz="10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/>
          </p:nvPr>
        </p:nvGraphicFramePr>
        <p:xfrm>
          <a:off x="459716" y="1268760"/>
          <a:ext cx="4040276" cy="8665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4" name="Схема 13"/>
          <p:cNvGraphicFramePr/>
          <p:nvPr>
            <p:extLst/>
          </p:nvPr>
        </p:nvGraphicFramePr>
        <p:xfrm>
          <a:off x="4572000" y="1268760"/>
          <a:ext cx="4032448" cy="8665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5" name="Диаграмма 14"/>
          <p:cNvGraphicFramePr>
            <a:graphicFrameLocks/>
          </p:cNvGraphicFramePr>
          <p:nvPr>
            <p:extLst/>
          </p:nvPr>
        </p:nvGraphicFramePr>
        <p:xfrm>
          <a:off x="395537" y="2276872"/>
          <a:ext cx="4032448" cy="4168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graphicFrame>
        <p:nvGraphicFramePr>
          <p:cNvPr id="17" name="Диаграмма 16"/>
          <p:cNvGraphicFramePr>
            <a:graphicFrameLocks/>
          </p:cNvGraphicFramePr>
          <p:nvPr>
            <p:extLst/>
          </p:nvPr>
        </p:nvGraphicFramePr>
        <p:xfrm>
          <a:off x="4644008" y="2348880"/>
          <a:ext cx="4139952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403648" y="64642"/>
            <a:ext cx="1194920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40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39346" cy="981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Прямоугольник 3"/>
          <p:cNvSpPr>
            <a:spLocks noChangeArrowheads="1"/>
          </p:cNvSpPr>
          <p:nvPr/>
        </p:nvSpPr>
        <p:spPr bwMode="auto">
          <a:xfrm>
            <a:off x="2483768" y="139920"/>
            <a:ext cx="6557963" cy="706347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endParaRPr lang="ru-RU" altLang="ru-RU" sz="200" dirty="0" smtClean="0">
              <a:solidFill>
                <a:prstClr val="white"/>
              </a:solidFill>
            </a:endParaRPr>
          </a:p>
          <a:p>
            <a:pPr eaLnBrk="1" hangingPunct="1">
              <a:lnSpc>
                <a:spcPct val="95000"/>
              </a:lnSpc>
            </a:pPr>
            <a:r>
              <a:rPr lang="ru-RU" altLang="ru-RU" sz="2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ПОТРЕБИТЕЛЬСКИЙ РЫНОК </a:t>
            </a:r>
          </a:p>
          <a:p>
            <a:pPr eaLnBrk="1" hangingPunct="1">
              <a:lnSpc>
                <a:spcPct val="95000"/>
              </a:lnSpc>
            </a:pPr>
            <a:r>
              <a:rPr lang="ru-RU" altLang="ru-RU" sz="2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БЫТОВОЕ ОБСЛУЖИВАНИЕ</a:t>
            </a:r>
            <a:endParaRPr lang="ru-RU" altLang="ru-RU" sz="2000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346" y="62314"/>
            <a:ext cx="1190625" cy="721639"/>
          </a:xfrm>
          <a:prstGeom prst="rect">
            <a:avLst/>
          </a:prstGeom>
          <a:noFill/>
        </p:spPr>
      </p:pic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1721055"/>
              </p:ext>
            </p:extLst>
          </p:nvPr>
        </p:nvGraphicFramePr>
        <p:xfrm>
          <a:off x="539552" y="982126"/>
          <a:ext cx="8208912" cy="5661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14421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316038" cy="788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Прямоугольник 3"/>
          <p:cNvSpPr>
            <a:spLocks noChangeArrowheads="1"/>
          </p:cNvSpPr>
          <p:nvPr/>
        </p:nvSpPr>
        <p:spPr bwMode="auto">
          <a:xfrm>
            <a:off x="2606675" y="-4763"/>
            <a:ext cx="6537325" cy="837922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hangingPunct="1">
              <a:lnSpc>
                <a:spcPct val="95000"/>
              </a:lnSpc>
            </a:pPr>
            <a:r>
              <a:rPr lang="ru-RU" altLang="ru-RU" sz="17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ПОТРЕБИТЕЛЬСКИЙ РЫНОК</a:t>
            </a:r>
          </a:p>
          <a:p>
            <a:pPr defTabSz="914400" eaLnBrk="1" hangingPunct="1">
              <a:lnSpc>
                <a:spcPct val="95000"/>
              </a:lnSpc>
            </a:pPr>
            <a:r>
              <a:rPr lang="ru-RU" altLang="ru-RU" sz="17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ГОСТИНИЧНОЕ ХОЗЯЙСТВО</a:t>
            </a:r>
          </a:p>
          <a:p>
            <a:pPr defTabSz="914400" eaLnBrk="1" hangingPunct="1">
              <a:lnSpc>
                <a:spcPct val="95000"/>
              </a:lnSpc>
            </a:pPr>
            <a:endParaRPr lang="ru-RU" altLang="ru-RU" sz="1700" dirty="0" smtClean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606675" y="745269"/>
            <a:ext cx="6537325" cy="46037"/>
          </a:xfrm>
          <a:prstGeom prst="rect">
            <a:avLst/>
          </a:prstGeom>
          <a:solidFill>
            <a:srgbClr val="004386"/>
          </a:solidFill>
          <a:ln w="25400">
            <a:solidFill>
              <a:srgbClr val="004386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944" y="69667"/>
            <a:ext cx="1190625" cy="721639"/>
          </a:xfrm>
          <a:prstGeom prst="rect">
            <a:avLst/>
          </a:prstGeom>
          <a:noFill/>
        </p:spPr>
      </p:pic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3549365"/>
              </p:ext>
            </p:extLst>
          </p:nvPr>
        </p:nvGraphicFramePr>
        <p:xfrm>
          <a:off x="107504" y="1124744"/>
          <a:ext cx="8856984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6785539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316038" cy="788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Прямоугольник 3"/>
          <p:cNvSpPr>
            <a:spLocks noChangeArrowheads="1"/>
          </p:cNvSpPr>
          <p:nvPr/>
        </p:nvSpPr>
        <p:spPr bwMode="auto">
          <a:xfrm>
            <a:off x="2606675" y="-4763"/>
            <a:ext cx="6537325" cy="1071832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r>
              <a:rPr lang="ru-RU" altLang="ru-RU" sz="16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ПИШЕВАЯ ПРОМЫШЛЕННОСТЬ</a:t>
            </a:r>
          </a:p>
          <a:p>
            <a:pPr defTabSz="914400" eaLnBrk="1" hangingPunct="1">
              <a:lnSpc>
                <a:spcPct val="95000"/>
              </a:lnSpc>
            </a:pPr>
            <a:r>
              <a:rPr lang="ru-RU" altLang="ru-RU" sz="17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показатели за январь- июнь 2016 </a:t>
            </a:r>
            <a:r>
              <a:rPr lang="ru-RU" altLang="ru-RU" sz="17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altLang="ru-RU" sz="17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, январь-июнь 2017 </a:t>
            </a:r>
            <a:r>
              <a:rPr lang="ru-RU" altLang="ru-RU" sz="17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endParaRPr lang="ru-RU" altLang="ru-RU" sz="1700" dirty="0" smtClean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4400" eaLnBrk="1" hangingPunct="1">
              <a:lnSpc>
                <a:spcPct val="95000"/>
              </a:lnSpc>
            </a:pPr>
            <a:endParaRPr lang="ru-RU" altLang="ru-RU" sz="17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606675" y="745269"/>
            <a:ext cx="6537325" cy="46037"/>
          </a:xfrm>
          <a:prstGeom prst="rect">
            <a:avLst/>
          </a:prstGeom>
          <a:solidFill>
            <a:srgbClr val="004386"/>
          </a:solidFill>
          <a:ln w="25400">
            <a:solidFill>
              <a:srgbClr val="004386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944" y="69667"/>
            <a:ext cx="1190625" cy="721639"/>
          </a:xfrm>
          <a:prstGeom prst="rect">
            <a:avLst/>
          </a:prstGeom>
          <a:noFill/>
        </p:spPr>
      </p:pic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9771797"/>
              </p:ext>
            </p:extLst>
          </p:nvPr>
        </p:nvGraphicFramePr>
        <p:xfrm>
          <a:off x="4205287" y="3573016"/>
          <a:ext cx="4938713" cy="3090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7219198"/>
              </p:ext>
            </p:extLst>
          </p:nvPr>
        </p:nvGraphicFramePr>
        <p:xfrm>
          <a:off x="179512" y="112474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8791" y="4005064"/>
            <a:ext cx="3516647" cy="2342087"/>
          </a:xfrm>
          <a:prstGeom prst="rect">
            <a:avLst/>
          </a:prstGeom>
        </p:spPr>
      </p:pic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4903362"/>
              </p:ext>
            </p:extLst>
          </p:nvPr>
        </p:nvGraphicFramePr>
        <p:xfrm>
          <a:off x="4751512" y="1123020"/>
          <a:ext cx="3870176" cy="2451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1817055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316038" cy="788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Прямоугольник 3"/>
          <p:cNvSpPr>
            <a:spLocks noChangeArrowheads="1"/>
          </p:cNvSpPr>
          <p:nvPr/>
        </p:nvSpPr>
        <p:spPr bwMode="auto">
          <a:xfrm>
            <a:off x="2606675" y="-4763"/>
            <a:ext cx="6537325" cy="837922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defTabSz="914400" eaLnBrk="1" hangingPunct="1">
              <a:lnSpc>
                <a:spcPct val="95000"/>
              </a:lnSpc>
            </a:pPr>
            <a:r>
              <a:rPr lang="ru-RU" altLang="ru-RU" sz="17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Инфляция и индекс </a:t>
            </a:r>
            <a:r>
              <a:rPr lang="ru-RU" altLang="ru-RU" sz="17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потребительских цен на товары по Дальневосточному Федеральному округу и в Российской Федерации </a:t>
            </a:r>
            <a:r>
              <a:rPr lang="ru-RU" altLang="ru-RU" sz="17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6 месяцев 201</a:t>
            </a:r>
            <a:r>
              <a:rPr lang="ru-RU" altLang="ru-RU" sz="17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7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года, </a:t>
            </a:r>
            <a:r>
              <a:rPr lang="ru-RU" altLang="ru-RU" sz="17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606675" y="745269"/>
            <a:ext cx="6537325" cy="46037"/>
          </a:xfrm>
          <a:prstGeom prst="rect">
            <a:avLst/>
          </a:prstGeom>
          <a:solidFill>
            <a:srgbClr val="004386"/>
          </a:solidFill>
          <a:ln w="25400">
            <a:solidFill>
              <a:srgbClr val="004386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 dirty="0"/>
          </a:p>
        </p:txBody>
      </p:sp>
      <p:pic>
        <p:nvPicPr>
          <p:cNvPr id="11" name="Рисунок 10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944" y="69667"/>
            <a:ext cx="1190625" cy="721639"/>
          </a:xfrm>
          <a:prstGeom prst="rect">
            <a:avLst/>
          </a:prstGeom>
          <a:noFill/>
        </p:spPr>
      </p:pic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8376770"/>
              </p:ext>
            </p:extLst>
          </p:nvPr>
        </p:nvGraphicFramePr>
        <p:xfrm>
          <a:off x="-27474" y="913852"/>
          <a:ext cx="8964488" cy="2947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12" name="Прямая соединительная линия 11"/>
          <p:cNvCxnSpPr/>
          <p:nvPr/>
        </p:nvCxnSpPr>
        <p:spPr>
          <a:xfrm flipV="1">
            <a:off x="688075" y="2492896"/>
            <a:ext cx="7975166" cy="83242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2964447"/>
              </p:ext>
            </p:extLst>
          </p:nvPr>
        </p:nvGraphicFramePr>
        <p:xfrm>
          <a:off x="0" y="4005064"/>
          <a:ext cx="9144000" cy="2524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420704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316038" cy="788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Прямоугольник 3"/>
          <p:cNvSpPr>
            <a:spLocks noChangeArrowheads="1"/>
          </p:cNvSpPr>
          <p:nvPr/>
        </p:nvSpPr>
        <p:spPr bwMode="auto">
          <a:xfrm>
            <a:off x="2606675" y="-4763"/>
            <a:ext cx="6537325" cy="1101071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hangingPunct="1">
              <a:lnSpc>
                <a:spcPct val="95000"/>
              </a:lnSpc>
            </a:pPr>
            <a:r>
              <a:rPr lang="ru-RU" altLang="ru-RU" sz="16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ПИШЕВАЯ ПРОМЫШЛЕННОСТЬ</a:t>
            </a:r>
          </a:p>
          <a:p>
            <a:pPr defTabSz="914400" eaLnBrk="1" hangingPunct="1">
              <a:lnSpc>
                <a:spcPct val="95000"/>
              </a:lnSpc>
            </a:pPr>
            <a:r>
              <a:rPr lang="ru-RU" altLang="ru-RU" sz="17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Хлебопекарная отрасль </a:t>
            </a:r>
          </a:p>
          <a:p>
            <a:pPr defTabSz="914400" eaLnBrk="1" hangingPunct="1">
              <a:lnSpc>
                <a:spcPct val="95000"/>
              </a:lnSpc>
            </a:pPr>
            <a:r>
              <a:rPr lang="ru-RU" altLang="ru-RU" sz="17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Производство январь-июнь 2016 год, январь-июнь 2017 год</a:t>
            </a:r>
          </a:p>
          <a:p>
            <a:pPr defTabSz="914400" eaLnBrk="1" hangingPunct="1">
              <a:lnSpc>
                <a:spcPct val="95000"/>
              </a:lnSpc>
            </a:pPr>
            <a:endParaRPr lang="ru-RU" altLang="ru-RU" sz="17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606675" y="745269"/>
            <a:ext cx="6537325" cy="46037"/>
          </a:xfrm>
          <a:prstGeom prst="rect">
            <a:avLst/>
          </a:prstGeom>
          <a:solidFill>
            <a:srgbClr val="004386"/>
          </a:solidFill>
          <a:ln w="25400">
            <a:solidFill>
              <a:srgbClr val="004386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944" y="69667"/>
            <a:ext cx="1190625" cy="721639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4048" y="1628800"/>
            <a:ext cx="3902263" cy="18210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504" y="1246296"/>
            <a:ext cx="4584589" cy="275563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5653" y="4168311"/>
            <a:ext cx="3427680" cy="2285120"/>
          </a:xfrm>
          <a:prstGeom prst="rect">
            <a:avLst/>
          </a:prstGeom>
        </p:spPr>
      </p:pic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0174915"/>
              </p:ext>
            </p:extLst>
          </p:nvPr>
        </p:nvGraphicFramePr>
        <p:xfrm>
          <a:off x="4332032" y="3939271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60384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316038" cy="75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Прямоугольник 3"/>
          <p:cNvSpPr>
            <a:spLocks noChangeArrowheads="1"/>
          </p:cNvSpPr>
          <p:nvPr/>
        </p:nvSpPr>
        <p:spPr bwMode="auto">
          <a:xfrm>
            <a:off x="2606675" y="-4763"/>
            <a:ext cx="6537325" cy="1027974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endParaRPr lang="ru-RU" altLang="ru-RU" sz="300" dirty="0" smtClean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ru-RU" altLang="ru-RU" sz="15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ПИШЕВАЯ ПРОМЫШЛЕННОСТЬ</a:t>
            </a:r>
          </a:p>
          <a:p>
            <a:pPr eaLnBrk="1" hangingPunct="1">
              <a:lnSpc>
                <a:spcPct val="95000"/>
              </a:lnSpc>
            </a:pPr>
            <a:r>
              <a:rPr lang="ru-RU" altLang="ru-RU" sz="15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Кондитерская отрасль</a:t>
            </a:r>
          </a:p>
          <a:p>
            <a:pPr eaLnBrk="1" hangingPunct="1">
              <a:lnSpc>
                <a:spcPct val="95000"/>
              </a:lnSpc>
            </a:pPr>
            <a:r>
              <a:rPr lang="ru-RU" altLang="ru-RU" sz="16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Производство январь-июнь 2016 год, январь-июнь 2017 </a:t>
            </a:r>
            <a:r>
              <a:rPr lang="ru-RU" altLang="ru-RU" sz="1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 eaLnBrk="1" hangingPunct="1">
              <a:lnSpc>
                <a:spcPct val="95000"/>
              </a:lnSpc>
            </a:pPr>
            <a:endParaRPr lang="ru-RU" altLang="ru-RU" sz="15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 flipV="1">
            <a:off x="2606675" y="722250"/>
            <a:ext cx="6537325" cy="67051"/>
          </a:xfrm>
          <a:prstGeom prst="rect">
            <a:avLst/>
          </a:prstGeom>
          <a:solidFill>
            <a:srgbClr val="004386"/>
          </a:solidFill>
          <a:ln w="25400">
            <a:solidFill>
              <a:srgbClr val="004386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943" y="39181"/>
            <a:ext cx="1190625" cy="721639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528" y="1330778"/>
            <a:ext cx="3833279" cy="21995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55976" y="1052734"/>
            <a:ext cx="4584589" cy="27556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92080" y="4103812"/>
            <a:ext cx="3218823" cy="2414117"/>
          </a:xfrm>
          <a:prstGeom prst="rect">
            <a:avLst/>
          </a:prstGeom>
        </p:spPr>
      </p:pic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0903834"/>
              </p:ext>
            </p:extLst>
          </p:nvPr>
        </p:nvGraphicFramePr>
        <p:xfrm>
          <a:off x="467544" y="393927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263080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316038" cy="75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Прямоугольник 3"/>
          <p:cNvSpPr>
            <a:spLocks noChangeArrowheads="1"/>
          </p:cNvSpPr>
          <p:nvPr/>
        </p:nvSpPr>
        <p:spPr bwMode="auto">
          <a:xfrm>
            <a:off x="2581013" y="0"/>
            <a:ext cx="6537325" cy="896399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endParaRPr lang="ru-RU" altLang="ru-RU" sz="300" dirty="0" smtClean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ru-RU" altLang="ru-RU" sz="16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ПИШЕВАЯ ПРОМЫШЛЕННОСТЬ</a:t>
            </a:r>
          </a:p>
          <a:p>
            <a:pPr eaLnBrk="1" hangingPunct="1">
              <a:lnSpc>
                <a:spcPct val="95000"/>
              </a:lnSpc>
            </a:pPr>
            <a:r>
              <a:rPr lang="ru-RU" altLang="ru-RU" sz="17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Молочная отрасль</a:t>
            </a:r>
          </a:p>
          <a:p>
            <a:pPr eaLnBrk="1" hangingPunct="1">
              <a:lnSpc>
                <a:spcPct val="95000"/>
              </a:lnSpc>
            </a:pPr>
            <a:r>
              <a:rPr lang="ru-RU" altLang="ru-RU" sz="17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Производство </a:t>
            </a:r>
            <a:r>
              <a:rPr lang="ru-RU" altLang="ru-RU" sz="17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январь-июнь 2016 год, январь-июнь 2017 год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606675" y="789299"/>
            <a:ext cx="6537325" cy="107099"/>
          </a:xfrm>
          <a:prstGeom prst="rect">
            <a:avLst/>
          </a:prstGeom>
          <a:solidFill>
            <a:srgbClr val="004386"/>
          </a:solidFill>
          <a:ln w="25400">
            <a:solidFill>
              <a:srgbClr val="004386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943" y="39181"/>
            <a:ext cx="1190625" cy="721639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5976" y="1052736"/>
            <a:ext cx="4584589" cy="27556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273" y="3808367"/>
            <a:ext cx="4584589" cy="27556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77644" y="4007214"/>
            <a:ext cx="3681615" cy="23579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7544" y="1190357"/>
            <a:ext cx="3571114" cy="2383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19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316038" cy="788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Прямоугольник 3"/>
          <p:cNvSpPr>
            <a:spLocks noChangeArrowheads="1"/>
          </p:cNvSpPr>
          <p:nvPr/>
        </p:nvSpPr>
        <p:spPr bwMode="auto">
          <a:xfrm>
            <a:off x="2606675" y="44937"/>
            <a:ext cx="6537325" cy="837922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endParaRPr lang="ru-RU" altLang="ru-RU" sz="300" dirty="0" smtClean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ru-RU" altLang="ru-RU" sz="16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ПИШЕВАЯ ПРОМЫШЛЕННОСТЬ</a:t>
            </a:r>
          </a:p>
          <a:p>
            <a:pPr eaLnBrk="1" hangingPunct="1">
              <a:lnSpc>
                <a:spcPct val="95000"/>
              </a:lnSpc>
            </a:pPr>
            <a:r>
              <a:rPr lang="ru-RU" altLang="ru-RU" sz="1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Мясная отрасль </a:t>
            </a:r>
          </a:p>
          <a:p>
            <a:pPr eaLnBrk="1" hangingPunct="1">
              <a:lnSpc>
                <a:spcPct val="95000"/>
              </a:lnSpc>
            </a:pPr>
            <a:r>
              <a:rPr lang="ru-RU" altLang="ru-RU" sz="16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Производство январь-июнь 2016 год, январь-июнь 2017 </a:t>
            </a:r>
            <a:r>
              <a:rPr lang="ru-RU" altLang="ru-RU" sz="1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endParaRPr lang="ru-RU" altLang="ru-RU" sz="16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607754" y="894941"/>
            <a:ext cx="6537325" cy="46037"/>
          </a:xfrm>
          <a:prstGeom prst="rect">
            <a:avLst/>
          </a:prstGeom>
          <a:solidFill>
            <a:srgbClr val="004386"/>
          </a:solidFill>
          <a:ln w="25400">
            <a:solidFill>
              <a:srgbClr val="004386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944" y="69667"/>
            <a:ext cx="1190625" cy="721639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55690" y="954574"/>
            <a:ext cx="5688310" cy="37251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504" y="4149080"/>
            <a:ext cx="4176464" cy="25103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04048" y="4662025"/>
            <a:ext cx="2994236" cy="20001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2966" y="1195344"/>
            <a:ext cx="2559996" cy="255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40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316038" cy="977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 bwMode="auto">
          <a:xfrm flipV="1">
            <a:off x="2500908" y="931714"/>
            <a:ext cx="6643687" cy="45719"/>
          </a:xfrm>
          <a:prstGeom prst="rect">
            <a:avLst/>
          </a:prstGeom>
          <a:solidFill>
            <a:srgbClr val="004386"/>
          </a:solidFill>
          <a:ln w="25400">
            <a:solidFill>
              <a:srgbClr val="004386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0182" name="Прямоугольник 3"/>
          <p:cNvSpPr>
            <a:spLocks noChangeArrowheads="1"/>
          </p:cNvSpPr>
          <p:nvPr/>
        </p:nvSpPr>
        <p:spPr bwMode="auto">
          <a:xfrm>
            <a:off x="2500313" y="47825"/>
            <a:ext cx="6643687" cy="1144929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endParaRPr lang="ru-RU" altLang="ru-RU" sz="1000" dirty="0" smtClean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ru-RU" altLang="ru-RU" sz="16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ПИШЕВАЯ ПРОМЫШЛЕННОСТЬ</a:t>
            </a:r>
          </a:p>
          <a:p>
            <a:pPr eaLnBrk="1" hangingPunct="1">
              <a:lnSpc>
                <a:spcPct val="95000"/>
              </a:lnSpc>
            </a:pPr>
            <a:r>
              <a:rPr lang="ru-RU" altLang="ru-RU" sz="17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Пиво, безалкогольная отрасль и производство минеральной воды</a:t>
            </a:r>
            <a:endParaRPr lang="ru-RU" altLang="ru-RU" sz="17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ru-RU" altLang="ru-RU" sz="17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Производство январь-июнь 2016 год, январь-июнь 2017 </a:t>
            </a:r>
            <a:r>
              <a:rPr lang="ru-RU" altLang="ru-RU" sz="17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 eaLnBrk="1" hangingPunct="1">
              <a:lnSpc>
                <a:spcPct val="95000"/>
              </a:lnSpc>
            </a:pPr>
            <a:endParaRPr lang="ru-RU" altLang="ru-RU" sz="10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109" y="52388"/>
            <a:ext cx="1145831" cy="736600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1281178"/>
            <a:ext cx="4159636" cy="24556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9632" y="1564421"/>
            <a:ext cx="402371" cy="2682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15353" y="1688832"/>
            <a:ext cx="396274" cy="2560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88024" y="1259096"/>
            <a:ext cx="4233325" cy="24579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44262" y="1688832"/>
            <a:ext cx="396274" cy="25605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52758" y="1562888"/>
            <a:ext cx="396274" cy="25605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1484" y="3861048"/>
            <a:ext cx="4584589" cy="275563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848156" y="4381093"/>
            <a:ext cx="566977" cy="25605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635896" y="4253066"/>
            <a:ext cx="573074" cy="25605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004048" y="3861048"/>
            <a:ext cx="3960440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31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54" y="1089944"/>
            <a:ext cx="5275789" cy="1987027"/>
          </a:xfrm>
          <a:prstGeom prst="rect">
            <a:avLst/>
          </a:prstGeom>
        </p:spPr>
      </p:pic>
      <p:pic>
        <p:nvPicPr>
          <p:cNvPr id="28674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6"/>
            <a:ext cx="1316038" cy="788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 bwMode="auto">
          <a:xfrm>
            <a:off x="2606675" y="745269"/>
            <a:ext cx="6537325" cy="46037"/>
          </a:xfrm>
          <a:prstGeom prst="rect">
            <a:avLst/>
          </a:prstGeom>
          <a:solidFill>
            <a:srgbClr val="004386"/>
          </a:solidFill>
          <a:ln w="25400">
            <a:solidFill>
              <a:srgbClr val="004386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8677" name="Прямоугольник 3"/>
          <p:cNvSpPr>
            <a:spLocks noChangeArrowheads="1"/>
          </p:cNvSpPr>
          <p:nvPr/>
        </p:nvSpPr>
        <p:spPr bwMode="auto">
          <a:xfrm>
            <a:off x="2600569" y="3176"/>
            <a:ext cx="6537325" cy="940257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endParaRPr lang="ru-RU" altLang="ru-RU" sz="500" dirty="0" smtClean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ru-RU" altLang="ru-RU" sz="2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АО «Красногорская Заимка»</a:t>
            </a:r>
          </a:p>
          <a:p>
            <a:pPr eaLnBrk="1" hangingPunct="1">
              <a:lnSpc>
                <a:spcPct val="95000"/>
              </a:lnSpc>
            </a:pPr>
            <a:r>
              <a:rPr lang="ru-RU" altLang="ru-RU" sz="2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ЗАВОД ГОТОВОЙ ЕДЫ</a:t>
            </a:r>
          </a:p>
          <a:p>
            <a:pPr eaLnBrk="1" hangingPunct="1">
              <a:lnSpc>
                <a:spcPct val="95000"/>
              </a:lnSpc>
            </a:pPr>
            <a:endParaRPr lang="ru-RU" altLang="ru-RU" sz="5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944" y="69667"/>
            <a:ext cx="1190625" cy="721639"/>
          </a:xfrm>
          <a:prstGeom prst="rect">
            <a:avLst/>
          </a:prstGeom>
          <a:noFill/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5433" y="1991549"/>
            <a:ext cx="3892569" cy="24158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8354" y="3125879"/>
            <a:ext cx="4207622" cy="236354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40307" y="4407361"/>
            <a:ext cx="3657847" cy="244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47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3733120"/>
            <a:ext cx="3623892" cy="2783149"/>
          </a:xfrm>
          <a:prstGeom prst="rect">
            <a:avLst/>
          </a:prstGeom>
        </p:spPr>
      </p:pic>
      <p:pic>
        <p:nvPicPr>
          <p:cNvPr id="3174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850"/>
            <a:ext cx="1316038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" y="0"/>
            <a:ext cx="1316038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Прямоугольник 3"/>
          <p:cNvSpPr>
            <a:spLocks noChangeArrowheads="1"/>
          </p:cNvSpPr>
          <p:nvPr/>
        </p:nvSpPr>
        <p:spPr bwMode="auto">
          <a:xfrm>
            <a:off x="2593975" y="-17463"/>
            <a:ext cx="6557963" cy="764825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endParaRPr lang="ru-RU" altLang="ru-RU" sz="300" dirty="0">
              <a:solidFill>
                <a:prstClr val="white"/>
              </a:solidFill>
            </a:endParaRPr>
          </a:p>
          <a:p>
            <a:pPr eaLnBrk="1" hangingPunct="1">
              <a:lnSpc>
                <a:spcPct val="95000"/>
              </a:lnSpc>
            </a:pPr>
            <a:r>
              <a:rPr lang="ru-RU" altLang="ru-RU" sz="20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АО «Красногорская Заимка»</a:t>
            </a:r>
          </a:p>
          <a:p>
            <a:pPr eaLnBrk="1" hangingPunct="1">
              <a:lnSpc>
                <a:spcPct val="95000"/>
              </a:lnSpc>
            </a:pPr>
            <a:r>
              <a:rPr lang="ru-RU" altLang="ru-RU" sz="20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ЗАВОД ГОТОВОЙ ЕДЫ</a:t>
            </a:r>
          </a:p>
          <a:p>
            <a:pPr eaLnBrk="1" hangingPunct="1">
              <a:lnSpc>
                <a:spcPct val="95000"/>
              </a:lnSpc>
            </a:pPr>
            <a:endParaRPr lang="ru-RU" altLang="ru-RU" sz="3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2593975" y="798513"/>
            <a:ext cx="6550025" cy="42862"/>
          </a:xfrm>
          <a:prstGeom prst="rect">
            <a:avLst/>
          </a:prstGeom>
          <a:solidFill>
            <a:srgbClr val="004386"/>
          </a:solidFill>
          <a:ln w="25400">
            <a:solidFill>
              <a:srgbClr val="004386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357" y="37499"/>
            <a:ext cx="1190625" cy="721639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4312" y="1428909"/>
            <a:ext cx="1851883" cy="17027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96136" y="2300631"/>
            <a:ext cx="1830200" cy="16619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76256" y="4437112"/>
            <a:ext cx="1872208" cy="16980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0230" y="1195341"/>
            <a:ext cx="3151882" cy="2737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3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316038" cy="788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Прямоугольник 3"/>
          <p:cNvSpPr>
            <a:spLocks noChangeArrowheads="1"/>
          </p:cNvSpPr>
          <p:nvPr/>
        </p:nvSpPr>
        <p:spPr bwMode="auto">
          <a:xfrm>
            <a:off x="2606675" y="-4763"/>
            <a:ext cx="6537325" cy="837922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hangingPunct="1">
              <a:lnSpc>
                <a:spcPct val="95000"/>
              </a:lnSpc>
            </a:pPr>
            <a:r>
              <a:rPr lang="ru-RU" altLang="ru-RU" sz="17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ГОСУДАРСТВЕННАЯ ПРОГРАММА</a:t>
            </a:r>
          </a:p>
          <a:p>
            <a:pPr defTabSz="914400" eaLnBrk="1" hangingPunct="1">
              <a:lnSpc>
                <a:spcPct val="95000"/>
              </a:lnSpc>
            </a:pPr>
            <a:endParaRPr lang="ru-RU" altLang="ru-RU" sz="1700" dirty="0" smtClean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4400" eaLnBrk="1" hangingPunct="1">
              <a:lnSpc>
                <a:spcPct val="95000"/>
              </a:lnSpc>
            </a:pPr>
            <a:endParaRPr lang="ru-RU" altLang="ru-RU" sz="17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606675" y="745269"/>
            <a:ext cx="6537325" cy="46037"/>
          </a:xfrm>
          <a:prstGeom prst="rect">
            <a:avLst/>
          </a:prstGeom>
          <a:solidFill>
            <a:srgbClr val="004386"/>
          </a:solidFill>
          <a:ln w="25400">
            <a:solidFill>
              <a:srgbClr val="004386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944" y="69667"/>
            <a:ext cx="1190625" cy="72163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95536" y="1196752"/>
            <a:ext cx="86409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Сахалинской области от </a:t>
            </a:r>
            <a:r>
              <a:rPr lang="ru-RU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26.05.2017 N 248</a:t>
            </a:r>
          </a:p>
          <a:p>
            <a:pPr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"Об утверждении государственной программы Сахалинской области "Развитие торговли и услуг на территории Сахалинской области на 2018 - 2025 годы"</a:t>
            </a:r>
          </a:p>
          <a:p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государственной программы </a:t>
            </a:r>
            <a:r>
              <a:rPr lang="ru-RU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экономической и физической доступности товаров и услуг, создание благоприятных условий для роста предпринимательской активности в сфере развития многоформатной торговли и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 </a:t>
            </a:r>
          </a:p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"Формирование современной инфраструктуры розничной торговли и сферы услуг, повышение территориальной доступности объектов торговли и услуг для населения Сахалинской области"</a:t>
            </a:r>
          </a:p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"Повышение экономической доступности товаров и услуг для населения Сахалинской области"</a:t>
            </a:r>
          </a:p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"Обеспечение стабильности функционирования товарных рынков"</a:t>
            </a:r>
          </a:p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Стимулирование деловой активности хозяйствующих субъектов, осуществляющих деятельность в сферах торговли и услуг"</a:t>
            </a:r>
          </a:p>
        </p:txBody>
      </p:sp>
    </p:spTree>
    <p:extLst>
      <p:ext uri="{BB962C8B-B14F-4D97-AF65-F5344CB8AC3E}">
        <p14:creationId xmlns:p14="http://schemas.microsoft.com/office/powerpoint/2010/main" val="29775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316038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 bwMode="auto">
          <a:xfrm>
            <a:off x="2606675" y="798513"/>
            <a:ext cx="6537325" cy="46037"/>
          </a:xfrm>
          <a:prstGeom prst="rect">
            <a:avLst/>
          </a:prstGeom>
          <a:solidFill>
            <a:srgbClr val="004386"/>
          </a:solidFill>
          <a:ln w="25400">
            <a:solidFill>
              <a:srgbClr val="004386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365" name="Прямоугольник 3"/>
          <p:cNvSpPr>
            <a:spLocks noChangeArrowheads="1"/>
          </p:cNvSpPr>
          <p:nvPr/>
        </p:nvSpPr>
        <p:spPr bwMode="auto">
          <a:xfrm>
            <a:off x="2606675" y="3175"/>
            <a:ext cx="6537325" cy="754053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endParaRPr lang="ru-RU" sz="300" dirty="0" smtClean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0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20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задачи перспективного развития отраслей </a:t>
            </a:r>
            <a:r>
              <a:rPr lang="ru-RU" sz="20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на 2017 год</a:t>
            </a:r>
            <a:endParaRPr lang="ru-RU" sz="2000" b="1" dirty="0">
              <a:solidFill>
                <a:srgbClr val="4F81B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900123"/>
            <a:ext cx="8509000" cy="552458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spcAft>
                <a:spcPts val="600"/>
              </a:spcAft>
              <a:buFontTx/>
              <a:buAutoNum type="arabicPeriod"/>
              <a:defRPr/>
            </a:pPr>
            <a:r>
              <a:rPr lang="ru-RU" sz="17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Проводить государственную политику по обеспечению устойчивого экономического развития отраслей потребительского рынка, пищевой и перерабатывающей промышленности.</a:t>
            </a:r>
          </a:p>
          <a:p>
            <a:pPr marL="342900" indent="-342900" algn="just">
              <a:spcAft>
                <a:spcPts val="600"/>
              </a:spcAft>
              <a:buFontTx/>
              <a:buAutoNum type="arabicPeriod"/>
              <a:defRPr/>
            </a:pPr>
            <a:r>
              <a:rPr lang="ru-RU" sz="17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Обеспечить </a:t>
            </a:r>
            <a:r>
              <a:rPr lang="ru-RU" sz="17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выполнение отраслевого Плана по содействию развитию конкуренции на рынке розничной торговли в Сахалинской области во исполнение Плана мероприятий по внедрению на территории Сахалинской области Стандарта развития конкуренции.</a:t>
            </a:r>
          </a:p>
          <a:p>
            <a:pPr marL="342900" indent="-342900" algn="just">
              <a:spcAft>
                <a:spcPts val="600"/>
              </a:spcAft>
              <a:buFontTx/>
              <a:buAutoNum type="arabicPeriod"/>
              <a:defRPr/>
            </a:pPr>
            <a:r>
              <a:rPr lang="ru-RU" sz="17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Активизировать </a:t>
            </a:r>
            <a:r>
              <a:rPr lang="ru-RU" sz="17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работу, направленную на своевременность и полноту уплаты хозяйствующими субъектами, курируемых отраслей </a:t>
            </a:r>
            <a:r>
              <a:rPr lang="ru-RU" sz="17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налогов в консолидированный бюджет Сахалинской области.</a:t>
            </a:r>
            <a:endParaRPr lang="ru-RU" sz="17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spcAft>
                <a:spcPts val="600"/>
              </a:spcAft>
              <a:buFontTx/>
              <a:buAutoNum type="arabicPeriod"/>
              <a:defRPr/>
            </a:pPr>
            <a:r>
              <a:rPr lang="ru-RU" sz="17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Создать условия для развития  многоформатной торговли на территории муниципальных образований.</a:t>
            </a:r>
          </a:p>
          <a:p>
            <a:pPr marL="342900" indent="-342900" algn="just">
              <a:spcAft>
                <a:spcPts val="600"/>
              </a:spcAft>
              <a:buFontTx/>
              <a:buAutoNum type="arabicPeriod"/>
              <a:defRPr/>
            </a:pPr>
            <a:r>
              <a:rPr lang="ru-RU" sz="17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Обеспечить активную реализацию регионального проекта «Региональный </a:t>
            </a:r>
            <a:r>
              <a:rPr lang="ru-RU" sz="17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продукт</a:t>
            </a:r>
            <a:r>
              <a:rPr lang="ru-RU" sz="17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342900" indent="-342900" algn="just">
              <a:spcAft>
                <a:spcPts val="600"/>
              </a:spcAft>
              <a:buFontTx/>
              <a:buAutoNum type="arabicPeriod"/>
              <a:defRPr/>
            </a:pPr>
            <a:r>
              <a:rPr lang="ru-RU" sz="17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Обеспечить координацию действий по выполнению распоряжения Правительства   Сахалинской области от 29.02.2016 «О мерах по реализации на территории Сахалинской области Конвенции о правах инвалидов» по обеспечению доступности объектов торговли и услуг. </a:t>
            </a:r>
          </a:p>
          <a:p>
            <a:pPr marL="342900" indent="-342900" algn="just">
              <a:spcAft>
                <a:spcPts val="600"/>
              </a:spcAft>
              <a:buFontTx/>
              <a:buAutoNum type="arabicPeriod"/>
              <a:defRPr/>
            </a:pPr>
            <a:r>
              <a:rPr lang="ru-RU" sz="17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Провести синхронизацию муниципальных программ с  мероприятиями государственной программы Сахалинской области "Развитие торговли и услуг на территории Сахалинской области на 2018 - 2025 годы» в целях софинансирования.</a:t>
            </a:r>
            <a:endParaRPr lang="ru-RU" sz="17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109" y="52388"/>
            <a:ext cx="1145831" cy="736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636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2908300" y="0"/>
          <a:ext cx="720725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Acrobat Document" r:id="rId3" imgW="26828280" imgH="21590280" progId="AcroExch.Document.7">
                  <p:embed/>
                </p:oleObj>
              </mc:Choice>
              <mc:Fallback>
                <p:oleObj name="Acrobat Document" r:id="rId3" imgW="26828280" imgH="21590280" progId="AcroExch.Document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66019" b="57036"/>
                      <a:stretch>
                        <a:fillRect/>
                      </a:stretch>
                    </p:blipFill>
                    <p:spPr bwMode="auto">
                      <a:xfrm>
                        <a:off x="2908300" y="0"/>
                        <a:ext cx="720725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0"/>
            <a:ext cx="504825" cy="6858000"/>
          </a:xfrm>
          <a:prstGeom prst="rect">
            <a:avLst/>
          </a:prstGeom>
          <a:solidFill>
            <a:srgbClr val="D2A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042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0"/>
            <a:ext cx="2116137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1" name="TextBox 7"/>
          <p:cNvSpPr txBox="1">
            <a:spLocks noChangeArrowheads="1"/>
          </p:cNvSpPr>
          <p:nvPr/>
        </p:nvSpPr>
        <p:spPr bwMode="auto">
          <a:xfrm>
            <a:off x="2605088" y="2773363"/>
            <a:ext cx="6538912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altLang="ru-RU" sz="3200">
                <a:solidFill>
                  <a:srgbClr val="002060"/>
                </a:solidFill>
                <a:latin typeface="Calibri" pitchFamily="34" charset="0"/>
              </a:rPr>
              <a:t>Спасибо за внимание!</a:t>
            </a:r>
            <a:endParaRPr lang="ru-RU" altLang="ru-RU" sz="360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3550076" y="92258"/>
            <a:ext cx="4572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7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14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Министерство торговли </a:t>
            </a:r>
            <a:r>
              <a:rPr lang="ru-RU" altLang="ru-RU" sz="14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 продовольствия </a:t>
            </a:r>
          </a:p>
          <a:p>
            <a:pPr>
              <a:defRPr/>
            </a:pPr>
            <a:r>
              <a:rPr lang="ru-RU" altLang="ru-RU" sz="14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Сахалинской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75250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316038" cy="75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Прямоугольник 3"/>
          <p:cNvSpPr>
            <a:spLocks noChangeArrowheads="1"/>
          </p:cNvSpPr>
          <p:nvPr/>
        </p:nvSpPr>
        <p:spPr bwMode="auto">
          <a:xfrm>
            <a:off x="2606675" y="-4763"/>
            <a:ext cx="6537325" cy="794064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endParaRPr lang="ru-RU" altLang="ru-RU" sz="3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ru-RU" altLang="ru-RU" sz="15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Рейтинг субъектов Дальневосточного Федерального округа по росту цен на отдельные социально значимые </a:t>
            </a:r>
            <a:r>
              <a:rPr lang="ru-RU" altLang="ru-RU" sz="15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товары в июне 2017 года </a:t>
            </a:r>
            <a:r>
              <a:rPr lang="ru-RU" altLang="ru-RU" sz="15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 декабрю </a:t>
            </a:r>
            <a:r>
              <a:rPr lang="ru-RU" altLang="ru-RU" sz="15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 </a:t>
            </a:r>
            <a:r>
              <a:rPr lang="ru-RU" altLang="ru-RU" sz="15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года, место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 flipV="1">
            <a:off x="2606675" y="722250"/>
            <a:ext cx="6537325" cy="67051"/>
          </a:xfrm>
          <a:prstGeom prst="rect">
            <a:avLst/>
          </a:prstGeom>
          <a:solidFill>
            <a:srgbClr val="004386"/>
          </a:solidFill>
          <a:ln w="25400">
            <a:solidFill>
              <a:srgbClr val="004386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 dirty="0"/>
          </a:p>
        </p:txBody>
      </p:sp>
      <p:pic>
        <p:nvPicPr>
          <p:cNvPr id="11" name="Рисунок 10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943" y="39181"/>
            <a:ext cx="1190625" cy="721639"/>
          </a:xfrm>
          <a:prstGeom prst="rect">
            <a:avLst/>
          </a:prstGeom>
          <a:noFill/>
        </p:spPr>
      </p:pic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1807837"/>
              </p:ext>
            </p:extLst>
          </p:nvPr>
        </p:nvGraphicFramePr>
        <p:xfrm>
          <a:off x="107504" y="1124744"/>
          <a:ext cx="8928992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96537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" y="0"/>
            <a:ext cx="252412" cy="6858000"/>
          </a:xfrm>
          <a:prstGeom prst="rect">
            <a:avLst/>
          </a:prstGeom>
          <a:solidFill>
            <a:srgbClr val="D2A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0"/>
            <a:ext cx="1799307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extBox 7"/>
          <p:cNvSpPr txBox="1">
            <a:spLocks noChangeArrowheads="1"/>
          </p:cNvSpPr>
          <p:nvPr/>
        </p:nvSpPr>
        <p:spPr bwMode="auto">
          <a:xfrm>
            <a:off x="2242778" y="1662113"/>
            <a:ext cx="6662737" cy="3388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3400" dirty="0" smtClean="0">
                <a:solidFill>
                  <a:srgbClr val="002060"/>
                </a:solidFill>
                <a:latin typeface="Times New Roman" pitchFamily="18" charset="0"/>
              </a:rPr>
              <a:t>Потребительский рынок, 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</a:pPr>
            <a:r>
              <a:rPr lang="ru-RU" altLang="ru-RU" sz="3400" dirty="0" smtClean="0">
                <a:solidFill>
                  <a:srgbClr val="002060"/>
                </a:solidFill>
                <a:latin typeface="Times New Roman" pitchFamily="18" charset="0"/>
              </a:rPr>
              <a:t>пищевая и перерабатывающая промышленность – 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</a:pPr>
            <a:r>
              <a:rPr lang="ru-RU" sz="3400" dirty="0">
                <a:solidFill>
                  <a:srgbClr val="002060"/>
                </a:solidFill>
                <a:latin typeface="Times New Roman" pitchFamily="18" charset="0"/>
              </a:rPr>
              <a:t>и</a:t>
            </a:r>
            <a:r>
              <a:rPr lang="ru-RU" sz="3400" dirty="0" smtClean="0">
                <a:solidFill>
                  <a:srgbClr val="002060"/>
                </a:solidFill>
                <a:latin typeface="Times New Roman" pitchFamily="18" charset="0"/>
              </a:rPr>
              <a:t>тоги первого полугодия </a:t>
            </a:r>
            <a:r>
              <a:rPr lang="ru-RU" sz="3400" dirty="0">
                <a:solidFill>
                  <a:srgbClr val="002060"/>
                </a:solidFill>
                <a:latin typeface="Times New Roman" pitchFamily="18" charset="0"/>
              </a:rPr>
              <a:t>2017 года </a:t>
            </a:r>
            <a:endParaRPr lang="ru-RU" sz="3400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</a:pPr>
            <a:r>
              <a:rPr lang="ru-RU" sz="3400" dirty="0" smtClean="0">
                <a:solidFill>
                  <a:srgbClr val="002060"/>
                </a:solidFill>
                <a:latin typeface="Times New Roman" pitchFamily="18" charset="0"/>
              </a:rPr>
              <a:t>и перспективные направления </a:t>
            </a:r>
            <a:r>
              <a:rPr lang="ru-RU" sz="3400" dirty="0">
                <a:solidFill>
                  <a:srgbClr val="002060"/>
                </a:solidFill>
                <a:latin typeface="Times New Roman" pitchFamily="18" charset="0"/>
              </a:rPr>
              <a:t>деятельности </a:t>
            </a:r>
            <a:r>
              <a:rPr lang="ru-RU" sz="3400" dirty="0" smtClean="0">
                <a:solidFill>
                  <a:srgbClr val="002060"/>
                </a:solidFill>
                <a:latin typeface="Times New Roman" pitchFamily="18" charset="0"/>
              </a:rPr>
              <a:t>во втором полугодии  </a:t>
            </a:r>
            <a:r>
              <a:rPr lang="ru-RU" sz="3400" dirty="0">
                <a:solidFill>
                  <a:srgbClr val="002060"/>
                </a:solidFill>
                <a:latin typeface="Times New Roman" pitchFamily="18" charset="0"/>
              </a:rPr>
              <a:t>2017 года.</a:t>
            </a:r>
            <a:endParaRPr lang="ru-RU" altLang="ru-RU" sz="34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25605" name="Text Box 33"/>
          <p:cNvSpPr txBox="1">
            <a:spLocks noChangeArrowheads="1"/>
          </p:cNvSpPr>
          <p:nvPr/>
        </p:nvSpPr>
        <p:spPr bwMode="auto">
          <a:xfrm>
            <a:off x="2352829" y="6165304"/>
            <a:ext cx="649605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ts val="32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3333CC"/>
                </a:solidFill>
                <a:latin typeface="Times New Roman" pitchFamily="18" charset="0"/>
              </a:rPr>
              <a:t>Южно-Сахалинск, </a:t>
            </a:r>
            <a:r>
              <a:rPr lang="ru-RU" altLang="ru-RU" sz="1800" dirty="0" smtClean="0">
                <a:solidFill>
                  <a:srgbClr val="3333CC"/>
                </a:solidFill>
                <a:latin typeface="Times New Roman" pitchFamily="18" charset="0"/>
              </a:rPr>
              <a:t>25 августа 2017 </a:t>
            </a:r>
            <a:r>
              <a:rPr lang="ru-RU" altLang="ru-RU" sz="1800" dirty="0">
                <a:solidFill>
                  <a:srgbClr val="3333CC"/>
                </a:solidFill>
                <a:latin typeface="Times New Roman" pitchFamily="18" charset="0"/>
              </a:rPr>
              <a:t>года</a:t>
            </a:r>
          </a:p>
        </p:txBody>
      </p:sp>
      <p:pic>
        <p:nvPicPr>
          <p:cNvPr id="2560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662" r="39789" b="49188"/>
          <a:stretch>
            <a:fillRect/>
          </a:stretch>
        </p:blipFill>
        <p:spPr bwMode="auto">
          <a:xfrm>
            <a:off x="2771801" y="0"/>
            <a:ext cx="1096938" cy="76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9" name="Text Box 15"/>
          <p:cNvSpPr txBox="1">
            <a:spLocks noChangeArrowheads="1"/>
          </p:cNvSpPr>
          <p:nvPr/>
        </p:nvSpPr>
        <p:spPr bwMode="auto">
          <a:xfrm>
            <a:off x="3841750" y="152400"/>
            <a:ext cx="346479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altLang="ru-RU" sz="14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Министерство торговли </a:t>
            </a:r>
            <a:r>
              <a:rPr lang="ru-RU" altLang="ru-RU" sz="14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продовольствия </a:t>
            </a:r>
          </a:p>
          <a:p>
            <a:pPr>
              <a:defRPr/>
            </a:pPr>
            <a:r>
              <a:rPr lang="ru-RU" altLang="ru-RU" sz="14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Сахалинской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40447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316038" cy="75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Прямоугольник 3"/>
          <p:cNvSpPr>
            <a:spLocks noChangeArrowheads="1"/>
          </p:cNvSpPr>
          <p:nvPr/>
        </p:nvSpPr>
        <p:spPr bwMode="auto">
          <a:xfrm>
            <a:off x="2606675" y="-4763"/>
            <a:ext cx="6537325" cy="662489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endParaRPr lang="ru-RU" altLang="ru-RU" sz="300" dirty="0" smtClean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ru-RU" altLang="ru-RU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Уровень торговой наценки на товары </a:t>
            </a:r>
            <a:endParaRPr lang="ru-RU" altLang="ru-RU" dirty="0" smtClean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ru-RU" alt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altLang="ru-RU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Сахалинской </a:t>
            </a:r>
            <a:r>
              <a:rPr lang="ru-RU" alt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области за 2016-2017 </a:t>
            </a:r>
            <a:r>
              <a:rPr lang="ru-RU" alt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  <a:endParaRPr lang="ru-RU" alt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 flipV="1">
            <a:off x="2606675" y="620687"/>
            <a:ext cx="6537325" cy="168613"/>
          </a:xfrm>
          <a:prstGeom prst="rect">
            <a:avLst/>
          </a:prstGeom>
          <a:solidFill>
            <a:srgbClr val="004386"/>
          </a:solidFill>
          <a:ln w="25400">
            <a:solidFill>
              <a:srgbClr val="004386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943" y="39181"/>
            <a:ext cx="1190625" cy="721639"/>
          </a:xfrm>
          <a:prstGeom prst="rect">
            <a:avLst/>
          </a:prstGeom>
          <a:noFill/>
        </p:spPr>
      </p:pic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5964754"/>
              </p:ext>
            </p:extLst>
          </p:nvPr>
        </p:nvGraphicFramePr>
        <p:xfrm>
          <a:off x="1115616" y="980728"/>
          <a:ext cx="7200800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92686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316038" cy="977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2" name="Прямоугольник 3"/>
          <p:cNvSpPr>
            <a:spLocks noChangeArrowheads="1"/>
          </p:cNvSpPr>
          <p:nvPr/>
        </p:nvSpPr>
        <p:spPr bwMode="auto">
          <a:xfrm>
            <a:off x="2500313" y="0"/>
            <a:ext cx="6643687" cy="852541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endParaRPr lang="ru-RU" altLang="ru-RU" sz="1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ru-RU" alt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Потребительский рынок. Налоги.</a:t>
            </a:r>
          </a:p>
          <a:p>
            <a:pPr eaLnBrk="1" hangingPunct="1">
              <a:lnSpc>
                <a:spcPct val="95000"/>
              </a:lnSpc>
            </a:pPr>
            <a:endParaRPr lang="ru-RU" altLang="ru-RU" sz="1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109" y="52388"/>
            <a:ext cx="1145831" cy="736600"/>
          </a:xfrm>
          <a:prstGeom prst="rect">
            <a:avLst/>
          </a:prstGeom>
          <a:noFill/>
        </p:spPr>
      </p:pic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3174565"/>
              </p:ext>
            </p:extLst>
          </p:nvPr>
        </p:nvGraphicFramePr>
        <p:xfrm>
          <a:off x="107504" y="1387122"/>
          <a:ext cx="4420292" cy="45621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5326737"/>
              </p:ext>
            </p:extLst>
          </p:nvPr>
        </p:nvGraphicFramePr>
        <p:xfrm>
          <a:off x="4355976" y="1124744"/>
          <a:ext cx="4788024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26181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6"/>
            <a:ext cx="1316038" cy="788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Прямоугольник 3"/>
          <p:cNvSpPr>
            <a:spLocks noChangeArrowheads="1"/>
          </p:cNvSpPr>
          <p:nvPr/>
        </p:nvSpPr>
        <p:spPr bwMode="auto">
          <a:xfrm>
            <a:off x="2600569" y="3176"/>
            <a:ext cx="6537325" cy="677108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endParaRPr lang="ru-RU" altLang="ru-RU" sz="5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ru-RU" altLang="ru-RU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Розничная торговля</a:t>
            </a:r>
          </a:p>
          <a:p>
            <a:pPr eaLnBrk="1" hangingPunct="1">
              <a:lnSpc>
                <a:spcPct val="95000"/>
              </a:lnSpc>
            </a:pPr>
            <a:endParaRPr lang="ru-RU" altLang="ru-RU" sz="5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81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055" y="4223672"/>
            <a:ext cx="2400300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7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944" y="69667"/>
            <a:ext cx="1190625" cy="721639"/>
          </a:xfrm>
          <a:prstGeom prst="rect">
            <a:avLst/>
          </a:prstGeom>
          <a:noFill/>
        </p:spPr>
      </p:pic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5179117"/>
              </p:ext>
            </p:extLst>
          </p:nvPr>
        </p:nvGraphicFramePr>
        <p:xfrm>
          <a:off x="219129" y="767642"/>
          <a:ext cx="4600575" cy="32374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3275832"/>
              </p:ext>
            </p:extLst>
          </p:nvPr>
        </p:nvGraphicFramePr>
        <p:xfrm>
          <a:off x="0" y="3912525"/>
          <a:ext cx="481970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4683893"/>
              </p:ext>
            </p:extLst>
          </p:nvPr>
        </p:nvGraphicFramePr>
        <p:xfrm>
          <a:off x="4795476" y="799138"/>
          <a:ext cx="4371975" cy="3171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290521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850"/>
            <a:ext cx="1316038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" y="0"/>
            <a:ext cx="1316038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Прямоугольник 3"/>
          <p:cNvSpPr>
            <a:spLocks noChangeArrowheads="1"/>
          </p:cNvSpPr>
          <p:nvPr/>
        </p:nvSpPr>
        <p:spPr bwMode="auto">
          <a:xfrm>
            <a:off x="2593975" y="-17463"/>
            <a:ext cx="6557963" cy="764825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endParaRPr lang="ru-RU" altLang="ru-RU" sz="300" dirty="0">
              <a:solidFill>
                <a:prstClr val="white"/>
              </a:solidFill>
            </a:endParaRPr>
          </a:p>
          <a:p>
            <a:pPr eaLnBrk="1" hangingPunct="1">
              <a:lnSpc>
                <a:spcPct val="95000"/>
              </a:lnSpc>
            </a:pPr>
            <a:r>
              <a:rPr lang="ru-RU" altLang="ru-RU" sz="20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Структура использования денежных доходов населения, в январе-июне 2016-201</a:t>
            </a:r>
            <a:r>
              <a:rPr lang="ru-RU" altLang="ru-RU" sz="20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20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годы, % </a:t>
            </a:r>
            <a:endParaRPr lang="ru-RU" altLang="ru-RU" sz="20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5000"/>
              </a:lnSpc>
            </a:pPr>
            <a:endParaRPr lang="ru-RU" altLang="ru-RU" sz="300" dirty="0">
              <a:solidFill>
                <a:prstClr val="white"/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357" y="37499"/>
            <a:ext cx="1190625" cy="721639"/>
          </a:xfrm>
          <a:prstGeom prst="rect">
            <a:avLst/>
          </a:prstGeom>
          <a:noFill/>
        </p:spPr>
      </p:pic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5677983"/>
              </p:ext>
            </p:extLst>
          </p:nvPr>
        </p:nvGraphicFramePr>
        <p:xfrm>
          <a:off x="107504" y="1124744"/>
          <a:ext cx="8856984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60645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850"/>
            <a:ext cx="1316038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" y="0"/>
            <a:ext cx="1316038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Прямоугольник 3"/>
          <p:cNvSpPr>
            <a:spLocks noChangeArrowheads="1"/>
          </p:cNvSpPr>
          <p:nvPr/>
        </p:nvSpPr>
        <p:spPr bwMode="auto">
          <a:xfrm>
            <a:off x="2593975" y="-17463"/>
            <a:ext cx="6557963" cy="925638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endParaRPr lang="ru-RU" altLang="ru-RU" sz="300" dirty="0">
              <a:solidFill>
                <a:prstClr val="white"/>
              </a:solidFill>
            </a:endParaRPr>
          </a:p>
          <a:p>
            <a:pPr eaLnBrk="1" hangingPunct="1">
              <a:lnSpc>
                <a:spcPct val="95000"/>
              </a:lnSpc>
            </a:pPr>
            <a:r>
              <a:rPr lang="ru-RU" altLang="ru-RU" dirty="0" smtClean="0">
                <a:solidFill>
                  <a:prstClr val="white"/>
                </a:solidFill>
              </a:rPr>
              <a:t>ПОТРЕБИТЕЛЬСКИЙ РЫНОК</a:t>
            </a:r>
          </a:p>
          <a:p>
            <a:pPr eaLnBrk="1" hangingPunct="1">
              <a:lnSpc>
                <a:spcPct val="95000"/>
              </a:lnSpc>
            </a:pPr>
            <a:endParaRPr lang="ru-RU" altLang="ru-RU" dirty="0" smtClean="0">
              <a:solidFill>
                <a:prstClr val="white"/>
              </a:solidFill>
            </a:endParaRPr>
          </a:p>
          <a:p>
            <a:pPr eaLnBrk="1" hangingPunct="1">
              <a:lnSpc>
                <a:spcPct val="95000"/>
              </a:lnSpc>
            </a:pPr>
            <a:endParaRPr lang="ru-RU" altLang="ru-RU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2593975" y="798513"/>
            <a:ext cx="6550025" cy="42862"/>
          </a:xfrm>
          <a:prstGeom prst="rect">
            <a:avLst/>
          </a:prstGeom>
          <a:solidFill>
            <a:srgbClr val="004386"/>
          </a:solidFill>
          <a:ln w="25400">
            <a:solidFill>
              <a:srgbClr val="004386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357" y="37499"/>
            <a:ext cx="1190625" cy="721639"/>
          </a:xfrm>
          <a:prstGeom prst="rect">
            <a:avLst/>
          </a:prstGeom>
          <a:noFill/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418321"/>
              </p:ext>
            </p:extLst>
          </p:nvPr>
        </p:nvGraphicFramePr>
        <p:xfrm>
          <a:off x="1115616" y="912625"/>
          <a:ext cx="7272806" cy="5624143"/>
        </p:xfrm>
        <a:graphic>
          <a:graphicData uri="http://schemas.openxmlformats.org/drawingml/2006/table">
            <a:tbl>
              <a:tblPr/>
              <a:tblGrid>
                <a:gridCol w="2668130"/>
                <a:gridCol w="1534892"/>
                <a:gridCol w="1534892"/>
                <a:gridCol w="1534892"/>
              </a:tblGrid>
              <a:tr h="941164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2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</a:rPr>
                        <a:t>Паритет покупательской способности населения Сахалинской области в сравнении с регионами Российской Федерации по состоянию на 1 июля 2017 года</a:t>
                      </a:r>
                    </a:p>
                  </a:txBody>
                  <a:tcPr marL="7072" marR="7072" marT="70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60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Регион</a:t>
                      </a:r>
                    </a:p>
                  </a:txBody>
                  <a:tcPr marL="7072" marR="7072" marT="70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Стоимость условного (минимального) набора продуктов питания в июне 2017 года, рубль</a:t>
                      </a:r>
                    </a:p>
                  </a:txBody>
                  <a:tcPr marL="7072" marR="7072" marT="70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Среднемесячная номинальная начисленная заработная плата, июнь 2017 года, рубль</a:t>
                      </a:r>
                    </a:p>
                  </a:txBody>
                  <a:tcPr marL="7072" marR="7072" marT="70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Соотношение заработной платы и условного минимального набора</a:t>
                      </a:r>
                    </a:p>
                  </a:txBody>
                  <a:tcPr marL="7072" marR="7072" marT="70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 Москва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86469,1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5185,2</a:t>
                      </a:r>
                    </a:p>
                  </a:txBody>
                  <a:tcPr marL="7072" marR="7072" marT="70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16,7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</a:tr>
              <a:tr h="210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Сахалинская область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69270,9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5415,4</a:t>
                      </a:r>
                    </a:p>
                  </a:txBody>
                  <a:tcPr marL="7072" marR="7072" marT="70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12,8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210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г.Санкт-Петербург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57421,5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5029,4</a:t>
                      </a:r>
                    </a:p>
                  </a:txBody>
                  <a:tcPr marL="7072" marR="7072" marT="70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11,4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</a:tr>
              <a:tr h="210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Московская область 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50606,0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4511,0</a:t>
                      </a:r>
                    </a:p>
                  </a:txBody>
                  <a:tcPr marL="7072" marR="7072" marT="70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11,2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</a:tr>
              <a:tr h="210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Мурманская область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53498,0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5183,2</a:t>
                      </a:r>
                    </a:p>
                  </a:txBody>
                  <a:tcPr marL="7072" marR="7072" marT="70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10,3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</a:tr>
              <a:tr h="210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Иркутская область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39270,0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4173,0</a:t>
                      </a:r>
                    </a:p>
                  </a:txBody>
                  <a:tcPr marL="7072" marR="7072" marT="70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9,4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Красноярский край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42070,1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4588,3</a:t>
                      </a:r>
                    </a:p>
                  </a:txBody>
                  <a:tcPr marL="7072" marR="7072" marT="70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9,2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Белгородская область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30354,8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3382,2</a:t>
                      </a:r>
                    </a:p>
                  </a:txBody>
                  <a:tcPr marL="7072" marR="7072" marT="70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9,0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Кемеровская область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35077,4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4064,6</a:t>
                      </a:r>
                    </a:p>
                  </a:txBody>
                  <a:tcPr marL="7072" marR="7072" marT="70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8,6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Челябинская область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34305,4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4192,9</a:t>
                      </a:r>
                    </a:p>
                  </a:txBody>
                  <a:tcPr marL="7072" marR="7072" marT="70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8,2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Воронежская область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29438,0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3766,4</a:t>
                      </a:r>
                    </a:p>
                  </a:txBody>
                  <a:tcPr marL="7072" marR="7072" marT="70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7,8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Ленинградская область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39751,7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5095,6</a:t>
                      </a:r>
                    </a:p>
                  </a:txBody>
                  <a:tcPr marL="7072" marR="7072" marT="70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7,8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Новосибирская область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35246,5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4550,6</a:t>
                      </a:r>
                    </a:p>
                  </a:txBody>
                  <a:tcPr marL="7072" marR="7072" marT="70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7,7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Краснодарский край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31628,0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4300,4</a:t>
                      </a:r>
                    </a:p>
                  </a:txBody>
                  <a:tcPr marL="7072" marR="7072" marT="70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7,4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Калининградская область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32408,7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4942,4</a:t>
                      </a:r>
                    </a:p>
                  </a:txBody>
                  <a:tcPr marL="7072" marR="7072" marT="70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6,6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Республика Алтай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29837,1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4523,4</a:t>
                      </a:r>
                    </a:p>
                  </a:txBody>
                  <a:tcPr marL="7072" marR="7072" marT="70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6,6</a:t>
                      </a:r>
                    </a:p>
                  </a:txBody>
                  <a:tcPr marL="7072" marR="7072" marT="70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778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15616" cy="81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 bwMode="auto">
          <a:xfrm>
            <a:off x="2339753" y="759138"/>
            <a:ext cx="6804248" cy="60325"/>
          </a:xfrm>
          <a:prstGeom prst="rect">
            <a:avLst/>
          </a:prstGeom>
          <a:solidFill>
            <a:srgbClr val="004386"/>
          </a:solidFill>
          <a:ln w="25400">
            <a:solidFill>
              <a:srgbClr val="004386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9701" name="Прямоугольник 3"/>
          <p:cNvSpPr>
            <a:spLocks noChangeArrowheads="1"/>
          </p:cNvSpPr>
          <p:nvPr/>
        </p:nvSpPr>
        <p:spPr bwMode="auto">
          <a:xfrm>
            <a:off x="2339752" y="-4763"/>
            <a:ext cx="6804249" cy="940257"/>
          </a:xfrm>
          <a:prstGeom prst="rect">
            <a:avLst/>
          </a:prstGeom>
          <a:solidFill>
            <a:srgbClr val="004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endParaRPr lang="ru-RU" altLang="ru-RU" sz="500" dirty="0" smtClean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ru-RU" altLang="ru-RU" sz="16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altLang="ru-RU" sz="1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оварооборот </a:t>
            </a:r>
            <a:r>
              <a:rPr lang="ru-RU" altLang="ru-RU" sz="16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розничной торговли </a:t>
            </a:r>
            <a:r>
              <a:rPr lang="ru-RU" altLang="ru-RU" sz="1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в январе-июне 2017 года к январю-июню 2016 года в сопоставимых ценах </a:t>
            </a:r>
            <a:r>
              <a:rPr lang="ru-RU" altLang="ru-RU" sz="16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по муниципальным образованиям Сахалинской </a:t>
            </a:r>
            <a:r>
              <a:rPr lang="ru-RU" altLang="ru-RU" sz="1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области, %.</a:t>
            </a:r>
          </a:p>
          <a:p>
            <a:pPr eaLnBrk="1" hangingPunct="1">
              <a:lnSpc>
                <a:spcPct val="95000"/>
              </a:lnSpc>
            </a:pPr>
            <a:endParaRPr lang="ru-RU" altLang="ru-RU" sz="5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3" name="Picture 26" descr="загруженное (9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737" y="3429000"/>
            <a:ext cx="2862263" cy="296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1000"/>
                    </a14:imgEffect>
                    <a14:imgEffect>
                      <a14:brightnessContrast bright="-9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865" y="37499"/>
            <a:ext cx="1190625" cy="721639"/>
          </a:xfrm>
          <a:prstGeom prst="rect">
            <a:avLst/>
          </a:prstGeom>
          <a:noFill/>
        </p:spPr>
      </p:pic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6272692"/>
              </p:ext>
            </p:extLst>
          </p:nvPr>
        </p:nvGraphicFramePr>
        <p:xfrm>
          <a:off x="107504" y="980728"/>
          <a:ext cx="7272808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092280" y="1437785"/>
            <a:ext cx="4010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107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18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8620</TotalTime>
  <Words>1251</Words>
  <Application>Microsoft Office PowerPoint</Application>
  <PresentationFormat>Экран (4:3)</PresentationFormat>
  <Paragraphs>378</Paragraphs>
  <Slides>30</Slides>
  <Notes>25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Тема Office</vt:lpstr>
      <vt:lpstr>Acrobat 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Присяжнюк Татьяна Анатольевна</dc:creator>
  <cp:lastModifiedBy>Димов Дмитрий Николаевич</cp:lastModifiedBy>
  <cp:revision>376</cp:revision>
  <cp:lastPrinted>2017-08-24T21:47:05Z</cp:lastPrinted>
  <dcterms:created xsi:type="dcterms:W3CDTF">2016-03-15T08:50:02Z</dcterms:created>
  <dcterms:modified xsi:type="dcterms:W3CDTF">2017-08-24T21:47:20Z</dcterms:modified>
</cp:coreProperties>
</file>