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57" r:id="rId3"/>
    <p:sldId id="261" r:id="rId4"/>
    <p:sldId id="259" r:id="rId5"/>
    <p:sldId id="260" r:id="rId6"/>
    <p:sldId id="262" r:id="rId7"/>
    <p:sldId id="263" r:id="rId8"/>
    <p:sldId id="264" r:id="rId9"/>
    <p:sldId id="265" r:id="rId10"/>
    <p:sldId id="258" r:id="rId11"/>
    <p:sldId id="266" r:id="rId12"/>
    <p:sldId id="267" r:id="rId13"/>
    <p:sldId id="268" r:id="rId14"/>
    <p:sldId id="270" r:id="rId15"/>
  </p:sldIdLst>
  <p:sldSz cx="12192000" cy="6858000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E1CF0"/>
    <a:srgbClr val="EA774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68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-198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2.5679054486651143E-2"/>
          <c:y val="0.10476180483592933"/>
          <c:w val="0.91903603888965901"/>
          <c:h val="0.83306927894327221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-1.1566280158620361E-3"/>
                  <c:y val="-0.1235194784300869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36,1%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1.6771106229999257E-2"/>
                  <c:y val="-0.14281939693478796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20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defRPr>
                    </a:pPr>
                    <a:r>
                      <a:rPr lang="ru-RU" sz="2000" dirty="0" smtClean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35,2</a:t>
                    </a:r>
                    <a:r>
                      <a:rPr lang="en-US" sz="2000" dirty="0" smtClean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6192792222068292E-2"/>
                  <c:y val="-0.14153253307732488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20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defRPr>
                    </a:pPr>
                    <a:r>
                      <a:rPr lang="en-US" sz="2000" dirty="0" smtClean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31,9%</a:t>
                    </a:r>
                    <a:endParaRPr lang="en-US" sz="2000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0546134248629851"/>
                      <c:h val="9.1636013060320709E-2"/>
                    </c:manualLayout>
                  </c15:layout>
                </c:ext>
              </c:extLst>
            </c:dLbl>
            <c:dLbl>
              <c:idx val="3"/>
              <c:layout>
                <c:manualLayout>
                  <c:x val="-5.783140079310075E-3"/>
                  <c:y val="-0.11451264717074348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20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defRPr>
                    </a:pPr>
                    <a:r>
                      <a:rPr lang="ru-RU" sz="2000" dirty="0" smtClean="0"/>
                      <a:t>30,1</a:t>
                    </a:r>
                    <a:r>
                      <a:rPr lang="en-US" sz="2000" dirty="0" smtClean="0"/>
                      <a:t>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0955580566245005"/>
                      <c:h val="0.10703744933898032"/>
                    </c:manualLayout>
                  </c15:layout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2014 год</c:v>
                </c:pt>
                <c:pt idx="1">
                  <c:v>2015 год</c:v>
                </c:pt>
                <c:pt idx="2">
                  <c:v>2016 год </c:v>
                </c:pt>
                <c:pt idx="3">
                  <c:v>первый квартал 2017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 formatCode="0.00%">
                  <c:v>36.1</c:v>
                </c:pt>
                <c:pt idx="1">
                  <c:v>35.200000000000003</c:v>
                </c:pt>
                <c:pt idx="2">
                  <c:v>31.9</c:v>
                </c:pt>
                <c:pt idx="3">
                  <c:v>30.1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cat>
            <c:strRef>
              <c:f>Лист1!$A$2:$A$5</c:f>
              <c:strCache>
                <c:ptCount val="4"/>
                <c:pt idx="0">
                  <c:v>2014 год</c:v>
                </c:pt>
                <c:pt idx="1">
                  <c:v>2015 год</c:v>
                </c:pt>
                <c:pt idx="2">
                  <c:v>2016 год </c:v>
                </c:pt>
                <c:pt idx="3">
                  <c:v>первый квартал 2017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8"/>
        <c:gapDepth val="145"/>
        <c:shape val="box"/>
        <c:axId val="73757824"/>
        <c:axId val="73800704"/>
        <c:axId val="70869440"/>
      </c:bar3DChart>
      <c:catAx>
        <c:axId val="737578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73800704"/>
        <c:crosses val="autoZero"/>
        <c:auto val="1"/>
        <c:lblAlgn val="ctr"/>
        <c:lblOffset val="100"/>
        <c:noMultiLvlLbl val="0"/>
      </c:catAx>
      <c:valAx>
        <c:axId val="73800704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crossAx val="73757824"/>
        <c:crosses val="autoZero"/>
        <c:crossBetween val="between"/>
      </c:valAx>
      <c:serAx>
        <c:axId val="70869440"/>
        <c:scaling>
          <c:orientation val="minMax"/>
        </c:scaling>
        <c:delete val="1"/>
        <c:axPos val="b"/>
        <c:majorTickMark val="none"/>
        <c:minorTickMark val="none"/>
        <c:tickLblPos val="nextTo"/>
        <c:crossAx val="73800704"/>
        <c:crosses val="autoZero"/>
      </c:ser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0274DC0-BBCF-4851-9038-7D3AD87ADC28}" type="doc">
      <dgm:prSet loTypeId="urn:microsoft.com/office/officeart/2005/8/layout/target3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FF5167B-D3F3-41E2-B998-AADAFAD1EDB4}">
      <dgm:prSet phldrT="[Текст]" custT="1"/>
      <dgm:spPr/>
      <dgm:t>
        <a:bodyPr/>
        <a:lstStyle/>
        <a:p>
          <a:pPr algn="just"/>
          <a:r>
            <a:rPr lang="ru-RU" sz="1200" dirty="0" smtClean="0">
              <a:latin typeface="Arial" panose="020B0604020202020204" pitchFamily="34" charset="0"/>
              <a:cs typeface="Arial" panose="020B0604020202020204" pitchFamily="34" charset="0"/>
            </a:rPr>
            <a:t>В соответствии с постановлением Съезда народных депутатов РСФСР от 1 ноября 1991 года «О социально экономическом положении в РСФСР» постановляю:</a:t>
          </a:r>
        </a:p>
        <a:p>
          <a:pPr algn="just"/>
          <a:r>
            <a:rPr lang="ru-RU" sz="1200" dirty="0" smtClean="0">
              <a:latin typeface="Arial" panose="020B0604020202020204" pitchFamily="34" charset="0"/>
              <a:cs typeface="Arial" panose="020B0604020202020204" pitchFamily="34" charset="0"/>
            </a:rPr>
            <a:t>1. Осуществить со 20 января 1992 г переход, в основном, на применении свободных (рыночных) цен и тарифов, складывающихся под влиянием спроса и предложения, на продукцию производственно-технического назначения, на товары народного потребления, работы и услуги.</a:t>
          </a:r>
          <a:endParaRPr lang="ru-RU" sz="1400" dirty="0" smtClean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11E6DF8-15AE-4878-88CE-E766EF69F190}" type="parTrans" cxnId="{8DC6FACA-E849-4982-85D8-E13E18D8A411}">
      <dgm:prSet/>
      <dgm:spPr/>
      <dgm:t>
        <a:bodyPr/>
        <a:lstStyle/>
        <a:p>
          <a:endParaRPr lang="ru-RU"/>
        </a:p>
      </dgm:t>
    </dgm:pt>
    <dgm:pt modelId="{7A37356A-120F-4388-BA48-D1188BC96271}" type="sibTrans" cxnId="{8DC6FACA-E849-4982-85D8-E13E18D8A411}">
      <dgm:prSet/>
      <dgm:spPr/>
      <dgm:t>
        <a:bodyPr/>
        <a:lstStyle/>
        <a:p>
          <a:endParaRPr lang="ru-RU"/>
        </a:p>
      </dgm:t>
    </dgm:pt>
    <dgm:pt modelId="{365FAAE9-706E-400A-99C0-083DB6EFB118}">
      <dgm:prSet phldrT="[Текст]" custT="1"/>
      <dgm:spPr/>
      <dgm:t>
        <a:bodyPr/>
        <a:lstStyle/>
        <a:p>
          <a:pPr algn="just"/>
          <a:endParaRPr lang="ru-RU" sz="1200" dirty="0" smtClean="0">
            <a:latin typeface="Arial" panose="020B0604020202020204" pitchFamily="34" charset="0"/>
            <a:cs typeface="Arial" panose="020B0604020202020204" pitchFamily="34" charset="0"/>
          </a:endParaRPr>
        </a:p>
        <a:p>
          <a:pPr algn="just"/>
          <a:endParaRPr lang="ru-RU" sz="1200" dirty="0" smtClean="0">
            <a:latin typeface="Arial" panose="020B0604020202020204" pitchFamily="34" charset="0"/>
            <a:cs typeface="Arial" panose="020B0604020202020204" pitchFamily="34" charset="0"/>
          </a:endParaRPr>
        </a:p>
        <a:p>
          <a:pPr algn="just"/>
          <a:endParaRPr lang="ru-RU" sz="1200" dirty="0" smtClean="0">
            <a:latin typeface="Arial" panose="020B0604020202020204" pitchFamily="34" charset="0"/>
            <a:cs typeface="Arial" panose="020B0604020202020204" pitchFamily="34" charset="0"/>
          </a:endParaRPr>
        </a:p>
        <a:p>
          <a:pPr algn="just"/>
          <a:r>
            <a:rPr lang="ru-RU" sz="1200" b="1" dirty="0" smtClean="0">
              <a:latin typeface="Arial" panose="020B0604020202020204" pitchFamily="34" charset="0"/>
              <a:cs typeface="Arial" panose="020B0604020202020204" pitchFamily="34" charset="0"/>
            </a:rPr>
            <a:t>Статья 6. </a:t>
          </a:r>
          <a:r>
            <a:rPr lang="ru-RU" sz="1200" dirty="0" smtClean="0">
              <a:latin typeface="Arial" panose="020B0604020202020204" pitchFamily="34" charset="0"/>
              <a:cs typeface="Arial" panose="020B0604020202020204" pitchFamily="34" charset="0"/>
            </a:rPr>
            <a:t>Полномочия органов государственной власти субъектов Российской Федерации, органов местного самоуправления в области регулирования торговой деятельности</a:t>
          </a:r>
        </a:p>
        <a:p>
          <a:pPr algn="just"/>
          <a:r>
            <a:rPr lang="ru-RU" sz="1200" dirty="0" smtClean="0">
              <a:latin typeface="Arial" panose="020B0604020202020204" pitchFamily="34" charset="0"/>
              <a:cs typeface="Arial" panose="020B0604020202020204" pitchFamily="34" charset="0"/>
            </a:rPr>
            <a:t>1. Органы государственной власти субъектов Российской Федерации в области государственного регулирования торговой деятельности осуществляют следующие полномочия:</a:t>
          </a:r>
        </a:p>
        <a:p>
          <a:pPr algn="just"/>
          <a:r>
            <a:rPr lang="ru-RU" sz="1200" dirty="0" smtClean="0">
              <a:latin typeface="Arial" panose="020B0604020202020204" pitchFamily="34" charset="0"/>
              <a:cs typeface="Arial" panose="020B0604020202020204" pitchFamily="34" charset="0"/>
            </a:rPr>
            <a:t>«Пункт 4. проведение информационно-аналитического наблюдения за состоянием рынка определенного товара и осуществлением торговой деятельности на территории соответствующего субъекта Российской Федерации».</a:t>
          </a:r>
        </a:p>
        <a:p>
          <a:r>
            <a:rPr lang="ru-RU" sz="1200" b="1" dirty="0" smtClean="0">
              <a:latin typeface="Arial" panose="020B0604020202020204" pitchFamily="34" charset="0"/>
              <a:cs typeface="Arial" panose="020B0604020202020204" pitchFamily="34" charset="0"/>
            </a:rPr>
            <a:t>Статья 8. </a:t>
          </a:r>
          <a:r>
            <a:rPr lang="ru-RU" sz="1200" dirty="0" smtClean="0">
              <a:latin typeface="Arial" panose="020B0604020202020204" pitchFamily="34" charset="0"/>
              <a:cs typeface="Arial" panose="020B0604020202020204" pitchFamily="34" charset="0"/>
            </a:rPr>
            <a:t>Права и обязанности хозяйствующих субъектов, осуществляющих торговую деятельность, хозяйствующих субъектов, осуществляющих поставки товаров, при организации торговой деятельности и ее осуществлении</a:t>
          </a:r>
        </a:p>
        <a:p>
          <a:r>
            <a:rPr lang="ru-RU" sz="1200" dirty="0" smtClean="0">
              <a:latin typeface="Arial" panose="020B0604020202020204" pitchFamily="34" charset="0"/>
              <a:cs typeface="Arial" panose="020B0604020202020204" pitchFamily="34" charset="0"/>
            </a:rPr>
            <a:t>2. Хозяйствующие субъекты, осуществляющие торговую деятельность, при организации торговой деятельности и ее осуществлении, за исключением установленных настоящим Федеральным законом, другими федеральными законами случаев, самостоятельно определяют:</a:t>
          </a:r>
        </a:p>
        <a:p>
          <a:r>
            <a:rPr lang="ru-RU" sz="1200" dirty="0" smtClean="0">
              <a:latin typeface="Arial" panose="020B0604020202020204" pitchFamily="34" charset="0"/>
              <a:cs typeface="Arial" panose="020B0604020202020204" pitchFamily="34" charset="0"/>
            </a:rPr>
            <a:t>- цены на </a:t>
          </a:r>
          <a:r>
            <a:rPr lang="ru-RU" sz="1200" smtClean="0">
              <a:latin typeface="Arial" panose="020B0604020202020204" pitchFamily="34" charset="0"/>
              <a:cs typeface="Arial" panose="020B0604020202020204" pitchFamily="34" charset="0"/>
            </a:rPr>
            <a:t>продаваемые товары.</a:t>
          </a:r>
          <a:endParaRPr lang="ru-RU" sz="1200" dirty="0" smtClean="0">
            <a:latin typeface="Arial" panose="020B0604020202020204" pitchFamily="34" charset="0"/>
            <a:cs typeface="Arial" panose="020B0604020202020204" pitchFamily="34" charset="0"/>
          </a:endParaRPr>
        </a:p>
        <a:p>
          <a:pPr algn="just"/>
          <a:endParaRPr lang="ru-RU" sz="1200" dirty="0" smtClean="0">
            <a:latin typeface="Arial" panose="020B0604020202020204" pitchFamily="34" charset="0"/>
            <a:cs typeface="Arial" panose="020B0604020202020204" pitchFamily="34" charset="0"/>
          </a:endParaRPr>
        </a:p>
        <a:p>
          <a:pPr algn="just"/>
          <a:endParaRPr lang="ru-RU" sz="14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7DCDADB-544D-4A05-8458-E2A015CF90F9}" type="sibTrans" cxnId="{55148FFC-42F3-4BC9-9F9E-7C221891C670}">
      <dgm:prSet/>
      <dgm:spPr/>
      <dgm:t>
        <a:bodyPr/>
        <a:lstStyle/>
        <a:p>
          <a:endParaRPr lang="ru-RU"/>
        </a:p>
      </dgm:t>
    </dgm:pt>
    <dgm:pt modelId="{4F73181A-B380-41C0-8870-AF86B3F8911B}" type="parTrans" cxnId="{55148FFC-42F3-4BC9-9F9E-7C221891C670}">
      <dgm:prSet/>
      <dgm:spPr/>
      <dgm:t>
        <a:bodyPr/>
        <a:lstStyle/>
        <a:p>
          <a:endParaRPr lang="ru-RU"/>
        </a:p>
      </dgm:t>
    </dgm:pt>
    <dgm:pt modelId="{C6794AA3-437C-45E4-B61B-2BCE5F7D9C2E}">
      <dgm:prSet phldrT="[Текст]" custT="1"/>
      <dgm:spPr/>
      <dgm:t>
        <a:bodyPr/>
        <a:lstStyle/>
        <a:p>
          <a:pPr algn="just"/>
          <a:r>
            <a:rPr lang="ru-RU" sz="1200" dirty="0" smtClean="0">
              <a:latin typeface="Arial" panose="020B0604020202020204" pitchFamily="34" charset="0"/>
              <a:cs typeface="Arial" panose="020B0604020202020204" pitchFamily="34" charset="0"/>
            </a:rPr>
            <a:t>В целях дальнейшего углубления экономических реформ, повышения эффективности рыночной экономики и упорядочения государственного регулирования цен (тарифов) постановляю:</a:t>
          </a:r>
        </a:p>
        <a:p>
          <a:pPr algn="just"/>
          <a:r>
            <a:rPr lang="ru-RU" sz="1200" dirty="0" smtClean="0">
              <a:latin typeface="Arial" panose="020B0604020202020204" pitchFamily="34" charset="0"/>
              <a:cs typeface="Arial" panose="020B0604020202020204" pitchFamily="34" charset="0"/>
            </a:rPr>
            <a:t>Признать необходимой дальнейшую либерализацию цен (тарифов). Осуществлять государственное регулирование цен (тарифов) в основном только на продукцию естественных монополий.</a:t>
          </a:r>
        </a:p>
        <a:p>
          <a:pPr algn="just"/>
          <a:r>
            <a:rPr lang="ru-RU" sz="14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endParaRPr lang="ru-RU" sz="14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ED8551B-BD8D-4B8C-A363-636FED5AA0C8}" type="sibTrans" cxnId="{E602C89F-2E6F-4779-BA93-0BFB75BD4116}">
      <dgm:prSet/>
      <dgm:spPr/>
      <dgm:t>
        <a:bodyPr/>
        <a:lstStyle/>
        <a:p>
          <a:endParaRPr lang="ru-RU"/>
        </a:p>
      </dgm:t>
    </dgm:pt>
    <dgm:pt modelId="{A7F3DC42-D4FD-4F7E-A2DC-858FA9053BC8}" type="parTrans" cxnId="{E602C89F-2E6F-4779-BA93-0BFB75BD4116}">
      <dgm:prSet/>
      <dgm:spPr/>
      <dgm:t>
        <a:bodyPr/>
        <a:lstStyle/>
        <a:p>
          <a:endParaRPr lang="ru-RU"/>
        </a:p>
      </dgm:t>
    </dgm:pt>
    <dgm:pt modelId="{36EF3FE0-A24B-4432-8622-F5DE23F9F170}" type="pres">
      <dgm:prSet presAssocID="{A0274DC0-BBCF-4851-9038-7D3AD87ADC28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7237901-7E38-4306-B32E-19321C3DD1F9}" type="pres">
      <dgm:prSet presAssocID="{BFF5167B-D3F3-41E2-B998-AADAFAD1EDB4}" presName="circle1" presStyleLbl="node1" presStyleIdx="0" presStyleCnt="3" custScaleY="95703" custLinFactNeighborX="283" custLinFactNeighborY="-916"/>
      <dgm:spPr>
        <a:ln>
          <a:solidFill>
            <a:schemeClr val="tx2"/>
          </a:solidFill>
        </a:ln>
      </dgm:spPr>
    </dgm:pt>
    <dgm:pt modelId="{0596976B-958B-4ECE-B7FE-FB49D330DDD1}" type="pres">
      <dgm:prSet presAssocID="{BFF5167B-D3F3-41E2-B998-AADAFAD1EDB4}" presName="space" presStyleCnt="0"/>
      <dgm:spPr/>
    </dgm:pt>
    <dgm:pt modelId="{678004FB-8827-4B8E-BBEB-01D50F58A8D3}" type="pres">
      <dgm:prSet presAssocID="{BFF5167B-D3F3-41E2-B998-AADAFAD1EDB4}" presName="rect1" presStyleLbl="alignAcc1" presStyleIdx="0" presStyleCnt="3" custScaleX="109921" custLinFactNeighborX="-3307" custLinFactNeighborY="-22909"/>
      <dgm:spPr/>
      <dgm:t>
        <a:bodyPr/>
        <a:lstStyle/>
        <a:p>
          <a:endParaRPr lang="ru-RU"/>
        </a:p>
      </dgm:t>
    </dgm:pt>
    <dgm:pt modelId="{7FF0B5E3-EC2A-4F4F-8398-DAE598FF2902}" type="pres">
      <dgm:prSet presAssocID="{C6794AA3-437C-45E4-B61B-2BCE5F7D9C2E}" presName="vertSpace2" presStyleLbl="node1" presStyleIdx="0" presStyleCnt="3"/>
      <dgm:spPr/>
    </dgm:pt>
    <dgm:pt modelId="{33423AC4-B24B-4C34-9CF1-ED1E4C626B03}" type="pres">
      <dgm:prSet presAssocID="{C6794AA3-437C-45E4-B61B-2BCE5F7D9C2E}" presName="circle2" presStyleLbl="node1" presStyleIdx="1" presStyleCnt="3" custScaleY="112420" custLinFactNeighborX="435" custLinFactNeighborY="2431"/>
      <dgm:spPr/>
    </dgm:pt>
    <dgm:pt modelId="{F68B8559-0955-432C-B076-599EF8C3B2B6}" type="pres">
      <dgm:prSet presAssocID="{C6794AA3-437C-45E4-B61B-2BCE5F7D9C2E}" presName="rect2" presStyleLbl="alignAcc1" presStyleIdx="1" presStyleCnt="3" custScaleX="100000" custLinFactNeighborX="-5" custLinFactNeighborY="-9309"/>
      <dgm:spPr/>
      <dgm:t>
        <a:bodyPr/>
        <a:lstStyle/>
        <a:p>
          <a:endParaRPr lang="ru-RU"/>
        </a:p>
      </dgm:t>
    </dgm:pt>
    <dgm:pt modelId="{A9C4F36D-2441-462C-A1EA-0BE4D0858E59}" type="pres">
      <dgm:prSet presAssocID="{365FAAE9-706E-400A-99C0-083DB6EFB118}" presName="vertSpace3" presStyleLbl="node1" presStyleIdx="1" presStyleCnt="3"/>
      <dgm:spPr/>
    </dgm:pt>
    <dgm:pt modelId="{0BDB7782-978E-4893-BEF9-FCA4FB9E09F1}" type="pres">
      <dgm:prSet presAssocID="{365FAAE9-706E-400A-99C0-083DB6EFB118}" presName="circle3" presStyleLbl="node1" presStyleIdx="2" presStyleCnt="3" custScaleY="110761"/>
      <dgm:spPr/>
    </dgm:pt>
    <dgm:pt modelId="{1FE761EA-63FB-4890-B9C5-D21367A7663A}" type="pres">
      <dgm:prSet presAssocID="{365FAAE9-706E-400A-99C0-083DB6EFB118}" presName="rect3" presStyleLbl="alignAcc1" presStyleIdx="2" presStyleCnt="3" custScaleX="100000" custScaleY="153996"/>
      <dgm:spPr/>
      <dgm:t>
        <a:bodyPr/>
        <a:lstStyle/>
        <a:p>
          <a:endParaRPr lang="ru-RU"/>
        </a:p>
      </dgm:t>
    </dgm:pt>
    <dgm:pt modelId="{E8ED602A-FC98-41D9-B873-437A55133327}" type="pres">
      <dgm:prSet presAssocID="{BFF5167B-D3F3-41E2-B998-AADAFAD1EDB4}" presName="rect1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80CC82D-99F8-4C22-B2A7-18D5EA807076}" type="pres">
      <dgm:prSet presAssocID="{C6794AA3-437C-45E4-B61B-2BCE5F7D9C2E}" presName="rect2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030B00-7BE6-4DBF-94D7-1276D3FECF92}" type="pres">
      <dgm:prSet presAssocID="{365FAAE9-706E-400A-99C0-083DB6EFB118}" presName="rect3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DC6FACA-E849-4982-85D8-E13E18D8A411}" srcId="{A0274DC0-BBCF-4851-9038-7D3AD87ADC28}" destId="{BFF5167B-D3F3-41E2-B998-AADAFAD1EDB4}" srcOrd="0" destOrd="0" parTransId="{311E6DF8-15AE-4878-88CE-E766EF69F190}" sibTransId="{7A37356A-120F-4388-BA48-D1188BC96271}"/>
    <dgm:cxn modelId="{55148FFC-42F3-4BC9-9F9E-7C221891C670}" srcId="{A0274DC0-BBCF-4851-9038-7D3AD87ADC28}" destId="{365FAAE9-706E-400A-99C0-083DB6EFB118}" srcOrd="2" destOrd="0" parTransId="{4F73181A-B380-41C0-8870-AF86B3F8911B}" sibTransId="{37DCDADB-544D-4A05-8458-E2A015CF90F9}"/>
    <dgm:cxn modelId="{66F6C8A1-39CF-487E-9389-15ED384FBF79}" type="presOf" srcId="{C6794AA3-437C-45E4-B61B-2BCE5F7D9C2E}" destId="{080CC82D-99F8-4C22-B2A7-18D5EA807076}" srcOrd="1" destOrd="0" presId="urn:microsoft.com/office/officeart/2005/8/layout/target3"/>
    <dgm:cxn modelId="{EB226A7F-7502-45C8-A09B-2246906B2185}" type="presOf" srcId="{365FAAE9-706E-400A-99C0-083DB6EFB118}" destId="{1FE761EA-63FB-4890-B9C5-D21367A7663A}" srcOrd="0" destOrd="0" presId="urn:microsoft.com/office/officeart/2005/8/layout/target3"/>
    <dgm:cxn modelId="{A04DBF34-3157-43C0-AAC8-987956F4CA4B}" type="presOf" srcId="{C6794AA3-437C-45E4-B61B-2BCE5F7D9C2E}" destId="{F68B8559-0955-432C-B076-599EF8C3B2B6}" srcOrd="0" destOrd="0" presId="urn:microsoft.com/office/officeart/2005/8/layout/target3"/>
    <dgm:cxn modelId="{0ED11700-65B4-49EA-B2C2-D308F303FC7C}" type="presOf" srcId="{365FAAE9-706E-400A-99C0-083DB6EFB118}" destId="{65030B00-7BE6-4DBF-94D7-1276D3FECF92}" srcOrd="1" destOrd="0" presId="urn:microsoft.com/office/officeart/2005/8/layout/target3"/>
    <dgm:cxn modelId="{E602C89F-2E6F-4779-BA93-0BFB75BD4116}" srcId="{A0274DC0-BBCF-4851-9038-7D3AD87ADC28}" destId="{C6794AA3-437C-45E4-B61B-2BCE5F7D9C2E}" srcOrd="1" destOrd="0" parTransId="{A7F3DC42-D4FD-4F7E-A2DC-858FA9053BC8}" sibTransId="{4ED8551B-BD8D-4B8C-A363-636FED5AA0C8}"/>
    <dgm:cxn modelId="{3EDA746C-9F8F-4DE6-87C4-118EB4421DE3}" type="presOf" srcId="{BFF5167B-D3F3-41E2-B998-AADAFAD1EDB4}" destId="{E8ED602A-FC98-41D9-B873-437A55133327}" srcOrd="1" destOrd="0" presId="urn:microsoft.com/office/officeart/2005/8/layout/target3"/>
    <dgm:cxn modelId="{6C7C79AF-CB62-4567-8FB7-96DDE3980B13}" type="presOf" srcId="{A0274DC0-BBCF-4851-9038-7D3AD87ADC28}" destId="{36EF3FE0-A24B-4432-8622-F5DE23F9F170}" srcOrd="0" destOrd="0" presId="urn:microsoft.com/office/officeart/2005/8/layout/target3"/>
    <dgm:cxn modelId="{18AA87FB-0CB8-4F21-A901-4B4C99C001B9}" type="presOf" srcId="{BFF5167B-D3F3-41E2-B998-AADAFAD1EDB4}" destId="{678004FB-8827-4B8E-BBEB-01D50F58A8D3}" srcOrd="0" destOrd="0" presId="urn:microsoft.com/office/officeart/2005/8/layout/target3"/>
    <dgm:cxn modelId="{FCA995B7-EABB-4BD5-BA06-47B2427BF6E4}" type="presParOf" srcId="{36EF3FE0-A24B-4432-8622-F5DE23F9F170}" destId="{B7237901-7E38-4306-B32E-19321C3DD1F9}" srcOrd="0" destOrd="0" presId="urn:microsoft.com/office/officeart/2005/8/layout/target3"/>
    <dgm:cxn modelId="{52556461-382B-45AC-B367-705FE0635897}" type="presParOf" srcId="{36EF3FE0-A24B-4432-8622-F5DE23F9F170}" destId="{0596976B-958B-4ECE-B7FE-FB49D330DDD1}" srcOrd="1" destOrd="0" presId="urn:microsoft.com/office/officeart/2005/8/layout/target3"/>
    <dgm:cxn modelId="{DADBDE3F-2DB5-4EAD-8917-C939DD5AFDEF}" type="presParOf" srcId="{36EF3FE0-A24B-4432-8622-F5DE23F9F170}" destId="{678004FB-8827-4B8E-BBEB-01D50F58A8D3}" srcOrd="2" destOrd="0" presId="urn:microsoft.com/office/officeart/2005/8/layout/target3"/>
    <dgm:cxn modelId="{0A5F186C-E1BC-4A94-83FC-9CFDCC8C5280}" type="presParOf" srcId="{36EF3FE0-A24B-4432-8622-F5DE23F9F170}" destId="{7FF0B5E3-EC2A-4F4F-8398-DAE598FF2902}" srcOrd="3" destOrd="0" presId="urn:microsoft.com/office/officeart/2005/8/layout/target3"/>
    <dgm:cxn modelId="{78B1000A-D672-4E11-A38C-8A52BA36432F}" type="presParOf" srcId="{36EF3FE0-A24B-4432-8622-F5DE23F9F170}" destId="{33423AC4-B24B-4C34-9CF1-ED1E4C626B03}" srcOrd="4" destOrd="0" presId="urn:microsoft.com/office/officeart/2005/8/layout/target3"/>
    <dgm:cxn modelId="{8AFCF006-6312-4E0A-A686-9989886FF0FF}" type="presParOf" srcId="{36EF3FE0-A24B-4432-8622-F5DE23F9F170}" destId="{F68B8559-0955-432C-B076-599EF8C3B2B6}" srcOrd="5" destOrd="0" presId="urn:microsoft.com/office/officeart/2005/8/layout/target3"/>
    <dgm:cxn modelId="{36D97332-FA26-46D1-9554-54127E5ED5DD}" type="presParOf" srcId="{36EF3FE0-A24B-4432-8622-F5DE23F9F170}" destId="{A9C4F36D-2441-462C-A1EA-0BE4D0858E59}" srcOrd="6" destOrd="0" presId="urn:microsoft.com/office/officeart/2005/8/layout/target3"/>
    <dgm:cxn modelId="{15871B8B-5520-4672-BD38-AA477F57CAF4}" type="presParOf" srcId="{36EF3FE0-A24B-4432-8622-F5DE23F9F170}" destId="{0BDB7782-978E-4893-BEF9-FCA4FB9E09F1}" srcOrd="7" destOrd="0" presId="urn:microsoft.com/office/officeart/2005/8/layout/target3"/>
    <dgm:cxn modelId="{F3606BC6-88E5-49E0-AEB8-CD33C5C2FB32}" type="presParOf" srcId="{36EF3FE0-A24B-4432-8622-F5DE23F9F170}" destId="{1FE761EA-63FB-4890-B9C5-D21367A7663A}" srcOrd="8" destOrd="0" presId="urn:microsoft.com/office/officeart/2005/8/layout/target3"/>
    <dgm:cxn modelId="{DE3A0794-6059-4FD9-BF1F-B199C20FA3D2}" type="presParOf" srcId="{36EF3FE0-A24B-4432-8622-F5DE23F9F170}" destId="{E8ED602A-FC98-41D9-B873-437A55133327}" srcOrd="9" destOrd="0" presId="urn:microsoft.com/office/officeart/2005/8/layout/target3"/>
    <dgm:cxn modelId="{2265B1AC-4925-45DC-BA50-9CE08D72E451}" type="presParOf" srcId="{36EF3FE0-A24B-4432-8622-F5DE23F9F170}" destId="{080CC82D-99F8-4C22-B2A7-18D5EA807076}" srcOrd="10" destOrd="0" presId="urn:microsoft.com/office/officeart/2005/8/layout/target3"/>
    <dgm:cxn modelId="{80E36411-8BBB-4526-AF09-3B993CF2CDCC}" type="presParOf" srcId="{36EF3FE0-A24B-4432-8622-F5DE23F9F170}" destId="{65030B00-7BE6-4DBF-94D7-1276D3FECF92}" srcOrd="11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7237901-7E38-4306-B32E-19321C3DD1F9}">
      <dsp:nvSpPr>
        <dsp:cNvPr id="0" name=""/>
        <dsp:cNvSpPr/>
      </dsp:nvSpPr>
      <dsp:spPr>
        <a:xfrm>
          <a:off x="-196517" y="-52004"/>
          <a:ext cx="5677304" cy="5433351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solidFill>
            <a:schemeClr val="tx2"/>
          </a:solidFill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678004FB-8827-4B8E-BBEB-01D50F58A8D3}">
      <dsp:nvSpPr>
        <dsp:cNvPr id="0" name=""/>
        <dsp:cNvSpPr/>
      </dsp:nvSpPr>
      <dsp:spPr>
        <a:xfrm>
          <a:off x="1917453" y="0"/>
          <a:ext cx="9421429" cy="5677304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just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Arial" panose="020B0604020202020204" pitchFamily="34" charset="0"/>
              <a:cs typeface="Arial" panose="020B0604020202020204" pitchFamily="34" charset="0"/>
            </a:rPr>
            <a:t>В соответствии с постановлением Съезда народных депутатов РСФСР от 1 ноября 1991 года «О социально экономическом положении в РСФСР» постановляю:</a:t>
          </a:r>
        </a:p>
        <a:p>
          <a:pPr lvl="0" algn="just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Arial" panose="020B0604020202020204" pitchFamily="34" charset="0"/>
              <a:cs typeface="Arial" panose="020B0604020202020204" pitchFamily="34" charset="0"/>
            </a:rPr>
            <a:t>1. Осуществить со 20 января 1992 г переход, в основном, на применении свободных (рыночных) цен и тарифов, складывающихся под влиянием спроса и предложения, на продукцию производственно-технического назначения, на товары народного потребления, работы и услуги.</a:t>
          </a:r>
          <a:endParaRPr lang="ru-RU" sz="1400" kern="1200" dirty="0" smtClean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917453" y="0"/>
        <a:ext cx="9421429" cy="1703195"/>
      </dsp:txXfrm>
    </dsp:sp>
    <dsp:sp modelId="{33423AC4-B24B-4C34-9CF1-ED1E4C626B03}">
      <dsp:nvSpPr>
        <dsp:cNvPr id="0" name=""/>
        <dsp:cNvSpPr/>
      </dsp:nvSpPr>
      <dsp:spPr>
        <a:xfrm>
          <a:off x="796998" y="1563740"/>
          <a:ext cx="3690244" cy="4148572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F68B8559-0955-432C-B076-599EF8C3B2B6}">
      <dsp:nvSpPr>
        <dsp:cNvPr id="0" name=""/>
        <dsp:cNvSpPr/>
      </dsp:nvSpPr>
      <dsp:spPr>
        <a:xfrm>
          <a:off x="2625639" y="1359670"/>
          <a:ext cx="8571091" cy="3690244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just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Arial" panose="020B0604020202020204" pitchFamily="34" charset="0"/>
              <a:cs typeface="Arial" panose="020B0604020202020204" pitchFamily="34" charset="0"/>
            </a:rPr>
            <a:t>В целях дальнейшего углубления экономических реформ, повышения эффективности рыночной экономики и упорядочения государственного регулирования цен (тарифов) постановляю:</a:t>
          </a:r>
        </a:p>
        <a:p>
          <a:pPr lvl="0" algn="just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Arial" panose="020B0604020202020204" pitchFamily="34" charset="0"/>
              <a:cs typeface="Arial" panose="020B0604020202020204" pitchFamily="34" charset="0"/>
            </a:rPr>
            <a:t>Признать необходимой дальнейшую либерализацию цен (тарифов). Осуществлять государственное регулирование цен (тарифов) в основном только на продукцию естественных монополий.</a:t>
          </a:r>
        </a:p>
        <a:p>
          <a:pPr lvl="0" algn="just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endParaRPr lang="ru-RU" sz="14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625639" y="1359670"/>
        <a:ext cx="8571091" cy="1703189"/>
      </dsp:txXfrm>
    </dsp:sp>
    <dsp:sp modelId="{0BDB7782-978E-4893-BEF9-FCA4FB9E09F1}">
      <dsp:nvSpPr>
        <dsp:cNvPr id="0" name=""/>
        <dsp:cNvSpPr/>
      </dsp:nvSpPr>
      <dsp:spPr>
        <a:xfrm>
          <a:off x="1774473" y="3314744"/>
          <a:ext cx="1703189" cy="1886470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1FE761EA-63FB-4890-B9C5-D21367A7663A}">
      <dsp:nvSpPr>
        <dsp:cNvPr id="0" name=""/>
        <dsp:cNvSpPr/>
      </dsp:nvSpPr>
      <dsp:spPr>
        <a:xfrm>
          <a:off x="2626068" y="2946557"/>
          <a:ext cx="8571091" cy="2622844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just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 dirty="0" smtClean="0">
            <a:latin typeface="Arial" panose="020B0604020202020204" pitchFamily="34" charset="0"/>
            <a:cs typeface="Arial" panose="020B0604020202020204" pitchFamily="34" charset="0"/>
          </a:endParaRPr>
        </a:p>
        <a:p>
          <a:pPr lvl="0" algn="just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 dirty="0" smtClean="0">
            <a:latin typeface="Arial" panose="020B0604020202020204" pitchFamily="34" charset="0"/>
            <a:cs typeface="Arial" panose="020B0604020202020204" pitchFamily="34" charset="0"/>
          </a:endParaRPr>
        </a:p>
        <a:p>
          <a:pPr lvl="0" algn="just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 dirty="0" smtClean="0">
            <a:latin typeface="Arial" panose="020B0604020202020204" pitchFamily="34" charset="0"/>
            <a:cs typeface="Arial" panose="020B0604020202020204" pitchFamily="34" charset="0"/>
          </a:endParaRPr>
        </a:p>
        <a:p>
          <a:pPr lvl="0" algn="just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Статья 6. </a:t>
          </a:r>
          <a:r>
            <a:rPr lang="ru-RU" sz="1200" kern="1200" dirty="0" smtClean="0">
              <a:latin typeface="Arial" panose="020B0604020202020204" pitchFamily="34" charset="0"/>
              <a:cs typeface="Arial" panose="020B0604020202020204" pitchFamily="34" charset="0"/>
            </a:rPr>
            <a:t>Полномочия органов государственной власти субъектов Российской Федерации, органов местного самоуправления в области регулирования торговой деятельности</a:t>
          </a:r>
        </a:p>
        <a:p>
          <a:pPr lvl="0" algn="just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Arial" panose="020B0604020202020204" pitchFamily="34" charset="0"/>
              <a:cs typeface="Arial" panose="020B0604020202020204" pitchFamily="34" charset="0"/>
            </a:rPr>
            <a:t>1. Органы государственной власти субъектов Российской Федерации в области государственного регулирования торговой деятельности осуществляют следующие полномочия:</a:t>
          </a:r>
        </a:p>
        <a:p>
          <a:pPr lvl="0" algn="just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Arial" panose="020B0604020202020204" pitchFamily="34" charset="0"/>
              <a:cs typeface="Arial" panose="020B0604020202020204" pitchFamily="34" charset="0"/>
            </a:rPr>
            <a:t>«Пункт 4. проведение информационно-аналитического наблюдения за состоянием рынка определенного товара и осуществлением торговой деятельности на территории соответствующего субъекта Российской Федерации».</a:t>
          </a:r>
        </a:p>
        <a:p>
          <a:pPr lvl="0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Статья 8. </a:t>
          </a:r>
          <a:r>
            <a:rPr lang="ru-RU" sz="1200" kern="1200" dirty="0" smtClean="0">
              <a:latin typeface="Arial" panose="020B0604020202020204" pitchFamily="34" charset="0"/>
              <a:cs typeface="Arial" panose="020B0604020202020204" pitchFamily="34" charset="0"/>
            </a:rPr>
            <a:t>Права и обязанности хозяйствующих субъектов, осуществляющих торговую деятельность, хозяйствующих субъектов, осуществляющих поставки товаров, при организации торговой деятельности и ее осуществлении</a:t>
          </a:r>
        </a:p>
        <a:p>
          <a:pPr lvl="0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Arial" panose="020B0604020202020204" pitchFamily="34" charset="0"/>
              <a:cs typeface="Arial" panose="020B0604020202020204" pitchFamily="34" charset="0"/>
            </a:rPr>
            <a:t>2. Хозяйствующие субъекты, осуществляющие торговую деятельность, при организации торговой деятельности и ее осуществлении, за исключением установленных настоящим Федеральным законом, другими федеральными законами случаев, самостоятельно определяют:</a:t>
          </a:r>
        </a:p>
        <a:p>
          <a:pPr lvl="0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Arial" panose="020B0604020202020204" pitchFamily="34" charset="0"/>
              <a:cs typeface="Arial" panose="020B0604020202020204" pitchFamily="34" charset="0"/>
            </a:rPr>
            <a:t>- цены на </a:t>
          </a:r>
          <a:r>
            <a:rPr lang="ru-RU" sz="1200" kern="1200" smtClean="0">
              <a:latin typeface="Arial" panose="020B0604020202020204" pitchFamily="34" charset="0"/>
              <a:cs typeface="Arial" panose="020B0604020202020204" pitchFamily="34" charset="0"/>
            </a:rPr>
            <a:t>продаваемые товары.</a:t>
          </a:r>
          <a:endParaRPr lang="ru-RU" sz="1200" kern="1200" dirty="0" smtClean="0">
            <a:latin typeface="Arial" panose="020B0604020202020204" pitchFamily="34" charset="0"/>
            <a:cs typeface="Arial" panose="020B0604020202020204" pitchFamily="34" charset="0"/>
          </a:endParaRPr>
        </a:p>
        <a:p>
          <a:pPr lvl="0" algn="just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 dirty="0" smtClean="0">
            <a:latin typeface="Arial" panose="020B0604020202020204" pitchFamily="34" charset="0"/>
            <a:cs typeface="Arial" panose="020B0604020202020204" pitchFamily="34" charset="0"/>
          </a:endParaRPr>
        </a:p>
        <a:p>
          <a:pPr lvl="0" algn="just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626068" y="2946557"/>
        <a:ext cx="8571091" cy="262284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4BC772-672A-43C1-8F53-67D5C3E301CE}" type="datetimeFigureOut">
              <a:rPr lang="ru-RU" smtClean="0"/>
              <a:t>29.05.2017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AD917-DDA0-4E1D-9457-5A0D369F08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77988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4BC772-672A-43C1-8F53-67D5C3E301CE}" type="datetimeFigureOut">
              <a:rPr lang="ru-RU" smtClean="0"/>
              <a:t>29.05.2017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AD917-DDA0-4E1D-9457-5A0D369F08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09058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4BC772-672A-43C1-8F53-67D5C3E301CE}" type="datetimeFigureOut">
              <a:rPr lang="ru-RU" smtClean="0"/>
              <a:t>29.05.2017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AD917-DDA0-4E1D-9457-5A0D369F08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1951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4BC772-672A-43C1-8F53-67D5C3E301CE}" type="datetimeFigureOut">
              <a:rPr lang="ru-RU" smtClean="0"/>
              <a:t>29.05.2017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AD917-DDA0-4E1D-9457-5A0D369F08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98558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4BC772-672A-43C1-8F53-67D5C3E301CE}" type="datetimeFigureOut">
              <a:rPr lang="ru-RU" smtClean="0"/>
              <a:t>29.05.2017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AD917-DDA0-4E1D-9457-5A0D369F08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23713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4BC772-672A-43C1-8F53-67D5C3E301CE}" type="datetimeFigureOut">
              <a:rPr lang="ru-RU" smtClean="0"/>
              <a:t>29.05.2017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AD917-DDA0-4E1D-9457-5A0D369F08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34665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4BC772-672A-43C1-8F53-67D5C3E301CE}" type="datetimeFigureOut">
              <a:rPr lang="ru-RU" smtClean="0"/>
              <a:t>29.05.2017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AD917-DDA0-4E1D-9457-5A0D369F08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32377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4BC772-672A-43C1-8F53-67D5C3E301CE}" type="datetimeFigureOut">
              <a:rPr lang="ru-RU" smtClean="0"/>
              <a:t>29.05.2017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AD917-DDA0-4E1D-9457-5A0D369F08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71550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4BC772-672A-43C1-8F53-67D5C3E301CE}" type="datetimeFigureOut">
              <a:rPr lang="ru-RU" smtClean="0"/>
              <a:t>29.05.2017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AD917-DDA0-4E1D-9457-5A0D369F08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64368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4BC772-672A-43C1-8F53-67D5C3E301CE}" type="datetimeFigureOut">
              <a:rPr lang="ru-RU" smtClean="0"/>
              <a:t>29.05.2017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AD917-DDA0-4E1D-9457-5A0D369F08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70416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4BC772-672A-43C1-8F53-67D5C3E301CE}" type="datetimeFigureOut">
              <a:rPr lang="ru-RU" smtClean="0"/>
              <a:t>29.05.2017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AD917-DDA0-4E1D-9457-5A0D369F08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34695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4BC772-672A-43C1-8F53-67D5C3E301CE}" type="datetimeFigureOut">
              <a:rPr lang="ru-RU" smtClean="0"/>
              <a:t>29.05.2017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4AD917-DDA0-4E1D-9457-5A0D369F08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92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4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" y="0"/>
            <a:ext cx="673100" cy="6858000"/>
          </a:xfrm>
          <a:prstGeom prst="rect">
            <a:avLst/>
          </a:prstGeom>
          <a:solidFill>
            <a:srgbClr val="D2AA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800" b="0" dirty="0"/>
          </a:p>
        </p:txBody>
      </p:sp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985" y="0"/>
            <a:ext cx="2821516" cy="687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2" name="TextBox 7"/>
          <p:cNvSpPr txBox="1">
            <a:spLocks noChangeArrowheads="1"/>
          </p:cNvSpPr>
          <p:nvPr/>
        </p:nvSpPr>
        <p:spPr bwMode="auto">
          <a:xfrm>
            <a:off x="3816351" y="1784350"/>
            <a:ext cx="8155516" cy="1214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ru-RU" altLang="ru-RU" sz="2700" dirty="0"/>
              <a:t>Об итогах контрольной деятельности на рынке алкогольной продукции и ценовой ситуации на рынке социально-значимых продуктов</a:t>
            </a:r>
          </a:p>
        </p:txBody>
      </p:sp>
      <p:pic>
        <p:nvPicPr>
          <p:cNvPr id="2765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2662" r="39789" b="49188"/>
          <a:stretch>
            <a:fillRect/>
          </a:stretch>
        </p:blipFill>
        <p:spPr bwMode="auto">
          <a:xfrm>
            <a:off x="3577167" y="1"/>
            <a:ext cx="1327151" cy="760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9" name="Text Box 15"/>
          <p:cNvSpPr txBox="1">
            <a:spLocks noChangeArrowheads="1"/>
          </p:cNvSpPr>
          <p:nvPr/>
        </p:nvSpPr>
        <p:spPr bwMode="auto">
          <a:xfrm>
            <a:off x="5545667" y="228600"/>
            <a:ext cx="601133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defRPr/>
            </a:pPr>
            <a:r>
              <a:rPr lang="ru-RU" sz="16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торговли и продовольствия Сахалинской области</a:t>
            </a:r>
          </a:p>
        </p:txBody>
      </p:sp>
      <p:sp>
        <p:nvSpPr>
          <p:cNvPr id="27655" name="TextBox 7"/>
          <p:cNvSpPr txBox="1">
            <a:spLocks noChangeArrowheads="1"/>
          </p:cNvSpPr>
          <p:nvPr/>
        </p:nvSpPr>
        <p:spPr bwMode="auto">
          <a:xfrm>
            <a:off x="5833533" y="4232276"/>
            <a:ext cx="4743451" cy="950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ru-RU" altLang="ru-RU" sz="2200" dirty="0"/>
              <a:t>Павленко Инна Владимировна</a:t>
            </a:r>
          </a:p>
          <a:p>
            <a:pPr algn="ctr" eaLnBrk="1" hangingPunct="1">
              <a:lnSpc>
                <a:spcPct val="90000"/>
              </a:lnSpc>
            </a:pPr>
            <a:r>
              <a:rPr lang="ru-RU" altLang="ru-RU" sz="2000" b="0" dirty="0"/>
              <a:t>министр торговли и продовольствия Сахалинской области</a:t>
            </a:r>
          </a:p>
        </p:txBody>
      </p:sp>
      <p:sp>
        <p:nvSpPr>
          <p:cNvPr id="27656" name="Text Box 33"/>
          <p:cNvSpPr txBox="1">
            <a:spLocks noChangeArrowheads="1"/>
          </p:cNvSpPr>
          <p:nvPr/>
        </p:nvSpPr>
        <p:spPr bwMode="auto">
          <a:xfrm>
            <a:off x="7215719" y="6205009"/>
            <a:ext cx="185208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altLang="ru-RU" sz="1600" b="0" dirty="0"/>
              <a:t>Южно-Сахалинск,</a:t>
            </a:r>
          </a:p>
          <a:p>
            <a:pPr eaLnBrk="1" hangingPunct="1"/>
            <a:r>
              <a:rPr lang="ru-RU" altLang="ru-RU" sz="1600" b="0" dirty="0"/>
              <a:t>29 мая 2017 года</a:t>
            </a:r>
          </a:p>
        </p:txBody>
      </p:sp>
    </p:spTree>
    <p:extLst>
      <p:ext uri="{BB962C8B-B14F-4D97-AF65-F5344CB8AC3E}">
        <p14:creationId xmlns:p14="http://schemas.microsoft.com/office/powerpoint/2010/main" val="2709194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94553" y="172677"/>
            <a:ext cx="8541620" cy="613775"/>
          </a:xfrm>
        </p:spPr>
        <p:txBody>
          <a:bodyPr>
            <a:normAutofit fontScale="90000"/>
          </a:bodyPr>
          <a:lstStyle/>
          <a:p>
            <a:pPr algn="r"/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Рейтинг регионов Российской Федерации с наибольшей динамикой роста цен на продовольственные товары по итогам апреля 2017 года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4817" y="1415443"/>
            <a:ext cx="8415873" cy="5273456"/>
          </a:xfrm>
          <a:prstGeom prst="rect">
            <a:avLst/>
          </a:prstGeom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66644" y="1315235"/>
            <a:ext cx="2346926" cy="5273456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Топ регионов «С наивысшим ростом цен»: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Кабардино-Балкарская Республика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Тюменская область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Вологодская область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 г. Москва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5. Ивановская область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ru-RU" sz="14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ru-RU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ru-RU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Регион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«С наименьшим ростом цен»: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85. Сахалинская область</a:t>
            </a:r>
            <a:endParaRPr lang="ru-RU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16850" cy="78645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40107" y="12193"/>
            <a:ext cx="1194920" cy="774259"/>
          </a:xfrm>
          <a:prstGeom prst="rect">
            <a:avLst/>
          </a:prstGeom>
        </p:spPr>
      </p:pic>
      <p:sp>
        <p:nvSpPr>
          <p:cNvPr id="9" name="Выноска 1 8"/>
          <p:cNvSpPr/>
          <p:nvPr/>
        </p:nvSpPr>
        <p:spPr>
          <a:xfrm>
            <a:off x="10995765" y="4693456"/>
            <a:ext cx="940408" cy="578658"/>
          </a:xfrm>
          <a:prstGeom prst="borderCallout1">
            <a:avLst>
              <a:gd name="adj1" fmla="val 42154"/>
              <a:gd name="adj2" fmla="val -2241"/>
              <a:gd name="adj3" fmla="val 97644"/>
              <a:gd name="adj4" fmla="val -6848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Сахалинская область </a:t>
            </a:r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399119" y="5617923"/>
            <a:ext cx="995433" cy="488515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Кабардино-Балкарская Республика</a:t>
            </a:r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 flipV="1">
            <a:off x="2744817" y="5272114"/>
            <a:ext cx="405865" cy="34580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ик 17"/>
          <p:cNvSpPr/>
          <p:nvPr/>
        </p:nvSpPr>
        <p:spPr>
          <a:xfrm>
            <a:off x="266644" y="1415443"/>
            <a:ext cx="297027" cy="175365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5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16167" y="3734101"/>
            <a:ext cx="304826" cy="217862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89000"/>
                </a:schemeClr>
              </a:gs>
              <a:gs pos="23000">
                <a:schemeClr val="accent1">
                  <a:lumMod val="89000"/>
                </a:schemeClr>
              </a:gs>
              <a:gs pos="69000">
                <a:schemeClr val="accent1">
                  <a:lumMod val="75000"/>
                </a:schemeClr>
              </a:gs>
              <a:gs pos="97000">
                <a:schemeClr val="accent1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</p:pic>
      <p:sp>
        <p:nvSpPr>
          <p:cNvPr id="20" name="Прямоугольник 19"/>
          <p:cNvSpPr/>
          <p:nvPr/>
        </p:nvSpPr>
        <p:spPr>
          <a:xfrm>
            <a:off x="5900567" y="3556049"/>
            <a:ext cx="914400" cy="413359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Тюменская область</a:t>
            </a:r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235879" y="2882102"/>
            <a:ext cx="901874" cy="400833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Вологодская область</a:t>
            </a:r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070959" y="3556049"/>
            <a:ext cx="776614" cy="413359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>
                <a:latin typeface="Arial" panose="020B0604020202020204" pitchFamily="34" charset="0"/>
                <a:cs typeface="Arial" panose="020B0604020202020204" pitchFamily="34" charset="0"/>
              </a:rPr>
              <a:t>г</a:t>
            </a:r>
            <a:r>
              <a:rPr lang="ru-RU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. Москва</a:t>
            </a:r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3017966" y="3969408"/>
            <a:ext cx="924006" cy="469725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Ивановская область</a:t>
            </a:r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7793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16850" cy="78645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0107" y="12193"/>
            <a:ext cx="1194920" cy="774259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043827" y="162393"/>
            <a:ext cx="871811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"/>
            <a:r>
              <a:rPr lang="ru-RU" sz="2400" u="none" strike="noStrike" dirty="0" smtClean="0">
                <a:effectLst/>
              </a:rPr>
              <a:t> </a:t>
            </a:r>
            <a:r>
              <a:rPr lang="ru-RU" sz="2400" u="none" strike="noStrike" dirty="0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Стоимость условного (минимального) набора продуктов питания в разрезе ДФО в 2016-2017 годах, рублей</a:t>
            </a:r>
            <a:endParaRPr lang="ru-RU" sz="2400" b="1" i="0" u="none" strike="noStrike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2544822"/>
              </p:ext>
            </p:extLst>
          </p:nvPr>
        </p:nvGraphicFramePr>
        <p:xfrm>
          <a:off x="388303" y="1152394"/>
          <a:ext cx="11373639" cy="464426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31215"/>
                <a:gridCol w="934483"/>
                <a:gridCol w="934483"/>
                <a:gridCol w="897594"/>
                <a:gridCol w="934483"/>
                <a:gridCol w="934483"/>
                <a:gridCol w="934483"/>
                <a:gridCol w="934483"/>
                <a:gridCol w="934483"/>
                <a:gridCol w="934483"/>
                <a:gridCol w="934483"/>
                <a:gridCol w="934483"/>
              </a:tblGrid>
              <a:tr h="1239898"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 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29" marR="6929" marT="69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Дальневосточный федеральный округ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29" marR="6929" marT="6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Сахалинская область                                                       место в ДФО по уровню стоимости </a:t>
                      </a:r>
                      <a:endParaRPr lang="ru-RU" sz="12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29" marR="6929" marT="6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Сахалинская область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29" marR="6929" marT="6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Амурская область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29" marR="6929" marT="6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Еврейская автономная область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29" marR="6929" marT="6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Приморский край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29" marR="6929" marT="6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Хабаровский край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29" marR="6929" marT="6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Камчатский край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29" marR="6929" marT="6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Республика Саха (Якутия)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29" marR="6929" marT="6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Магаданская область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29" marR="6929" marT="6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Чукотский автономный округ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29" marR="6929" marT="6929" marB="0" anchor="ctr"/>
                </a:tc>
              </a:tr>
              <a:tr h="223756">
                <a:tc gridSpan="12"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 dirty="0">
                          <a:effectLst/>
                        </a:rPr>
                        <a:t>2016 год </a:t>
                      </a:r>
                      <a:endParaRPr lang="ru-RU" sz="14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29" marR="6929" marT="6929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3756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>
                          <a:effectLst/>
                        </a:rPr>
                        <a:t>апрель</a:t>
                      </a:r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29" marR="6929" marT="69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5351,17</a:t>
                      </a:r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29" marR="6929" marT="6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5</a:t>
                      </a:r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29" marR="6929" marT="6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5458,62</a:t>
                      </a:r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29" marR="6929" marT="6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4454,64</a:t>
                      </a:r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29" marR="6929" marT="6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4596,84</a:t>
                      </a:r>
                      <a:endParaRPr lang="ru-RU" sz="14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29" marR="6929" marT="6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5168,03</a:t>
                      </a:r>
                      <a:endParaRPr lang="ru-RU" sz="14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29" marR="6929" marT="6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5180,1</a:t>
                      </a:r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29" marR="6929" marT="6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6170,52</a:t>
                      </a:r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29" marR="6929" marT="6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6231,75</a:t>
                      </a:r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29" marR="6929" marT="6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6926,38</a:t>
                      </a:r>
                      <a:endParaRPr lang="ru-RU" sz="14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29" marR="6929" marT="6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9332,8</a:t>
                      </a:r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29" marR="6929" marT="6929" marB="0" anchor="ctr"/>
                </a:tc>
              </a:tr>
              <a:tr h="223756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>
                          <a:effectLst/>
                        </a:rPr>
                        <a:t>декабрь</a:t>
                      </a:r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29" marR="6929" marT="69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5290,91</a:t>
                      </a:r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29" marR="6929" marT="6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5</a:t>
                      </a:r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29" marR="6929" marT="6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5355,04</a:t>
                      </a:r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29" marR="6929" marT="6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4297,86</a:t>
                      </a:r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29" marR="6929" marT="6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4607,65</a:t>
                      </a:r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29" marR="6929" marT="6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5138,74</a:t>
                      </a:r>
                      <a:endParaRPr lang="ru-RU" sz="14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29" marR="6929" marT="6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5115,93</a:t>
                      </a:r>
                      <a:endParaRPr lang="ru-RU" sz="14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29" marR="6929" marT="6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6305,93</a:t>
                      </a:r>
                      <a:endParaRPr lang="ru-RU" sz="14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29" marR="6929" marT="6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6194,28</a:t>
                      </a:r>
                      <a:endParaRPr lang="ru-RU" sz="14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29" marR="6929" marT="6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6636,93</a:t>
                      </a:r>
                      <a:endParaRPr lang="ru-RU" sz="14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29" marR="6929" marT="6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9204,08</a:t>
                      </a:r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29" marR="6929" marT="6929" marB="0" anchor="ctr"/>
                </a:tc>
              </a:tr>
              <a:tr h="239714">
                <a:tc gridSpan="12"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 dirty="0">
                          <a:effectLst/>
                        </a:rPr>
                        <a:t>2017 год</a:t>
                      </a:r>
                      <a:endParaRPr lang="ru-RU" sz="14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29" marR="6929" marT="6929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39714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>
                          <a:effectLst/>
                        </a:rPr>
                        <a:t>январь</a:t>
                      </a:r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29" marR="6929" marT="69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5247,18</a:t>
                      </a:r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29" marR="6929" marT="6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5</a:t>
                      </a:r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29" marR="6929" marT="6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5421,86</a:t>
                      </a:r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29" marR="6929" marT="6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4321,54</a:t>
                      </a:r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29" marR="6929" marT="6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4693,68</a:t>
                      </a:r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29" marR="6929" marT="6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5047,07</a:t>
                      </a:r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29" marR="6929" marT="6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5084,28</a:t>
                      </a:r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29" marR="6929" marT="6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6365,48</a:t>
                      </a:r>
                      <a:endParaRPr lang="ru-RU" sz="14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29" marR="6929" marT="6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6208,15</a:t>
                      </a:r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29" marR="6929" marT="6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6725,87</a:t>
                      </a:r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29" marR="6929" marT="6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8431,33</a:t>
                      </a:r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29" marR="6929" marT="6929" marB="0" anchor="ctr"/>
                </a:tc>
              </a:tr>
              <a:tr h="239714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>
                          <a:effectLst/>
                        </a:rPr>
                        <a:t>февраль</a:t>
                      </a:r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29" marR="6929" marT="69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5275,44</a:t>
                      </a:r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29" marR="6929" marT="6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5</a:t>
                      </a:r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29" marR="6929" marT="6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5450,45</a:t>
                      </a:r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29" marR="6929" marT="6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4330,15</a:t>
                      </a:r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29" marR="6929" marT="6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4711,7</a:t>
                      </a:r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29" marR="6929" marT="6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5095,04</a:t>
                      </a:r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29" marR="6929" marT="6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5103,75</a:t>
                      </a:r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29" marR="6929" marT="6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6290,31</a:t>
                      </a:r>
                      <a:endParaRPr lang="ru-RU" sz="14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29" marR="6929" marT="6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6223,97</a:t>
                      </a:r>
                      <a:endParaRPr lang="ru-RU" sz="14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29" marR="6929" marT="6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6804,94</a:t>
                      </a:r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29" marR="6929" marT="6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9515,79</a:t>
                      </a:r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29" marR="6929" marT="6929" marB="0" anchor="ctr"/>
                </a:tc>
              </a:tr>
              <a:tr h="239714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>
                          <a:effectLst/>
                        </a:rPr>
                        <a:t>март</a:t>
                      </a:r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29" marR="6929" marT="69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5285,81</a:t>
                      </a:r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29" marR="6929" marT="6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5</a:t>
                      </a:r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29" marR="6929" marT="6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5436,74</a:t>
                      </a:r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29" marR="6929" marT="6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4334,02</a:t>
                      </a:r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29" marR="6929" marT="6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4706,48</a:t>
                      </a:r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29" marR="6929" marT="6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5095,03</a:t>
                      </a:r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29" marR="6929" marT="6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5131,95</a:t>
                      </a:r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29" marR="6929" marT="6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6302,9</a:t>
                      </a:r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29" marR="6929" marT="6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6237,97</a:t>
                      </a:r>
                      <a:endParaRPr lang="ru-RU" sz="14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29" marR="6929" marT="6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6800,51</a:t>
                      </a:r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29" marR="6929" marT="6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9716,86</a:t>
                      </a:r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29" marR="6929" marT="6929" marB="0" anchor="ctr"/>
                </a:tc>
              </a:tr>
              <a:tr h="239714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>
                          <a:effectLst/>
                        </a:rPr>
                        <a:t>апрель  </a:t>
                      </a:r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29" marR="6929" marT="69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5293,75</a:t>
                      </a:r>
                      <a:endParaRPr lang="ru-RU" sz="14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29" marR="6929" marT="6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5</a:t>
                      </a:r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29" marR="6929" marT="6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5423,58</a:t>
                      </a:r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29" marR="6929" marT="6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4360,37</a:t>
                      </a:r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29" marR="6929" marT="6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4679,67</a:t>
                      </a:r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29" marR="6929" marT="6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5066,39</a:t>
                      </a:r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29" marR="6929" marT="6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5156,06</a:t>
                      </a:r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29" marR="6929" marT="6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6330,25</a:t>
                      </a:r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29" marR="6929" marT="6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6293,15</a:t>
                      </a:r>
                      <a:endParaRPr lang="ru-RU" sz="14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29" marR="6929" marT="6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6883,98</a:t>
                      </a:r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29" marR="6929" marT="6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9848,64</a:t>
                      </a:r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29" marR="6929" marT="6929" marB="0" anchor="ctr"/>
                </a:tc>
              </a:tr>
              <a:tr h="223756">
                <a:tc gridSpan="12"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апрель 2017 года  в % к</a:t>
                      </a:r>
                      <a:endParaRPr lang="ru-RU" sz="14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29" marR="6929" marT="6929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29831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к марту 2017</a:t>
                      </a:r>
                      <a:endParaRPr lang="ru-RU" sz="14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29" marR="6929" marT="6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100,15</a:t>
                      </a:r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29" marR="6929" marT="6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3</a:t>
                      </a:r>
                      <a:endParaRPr lang="ru-RU" sz="1400" b="1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29" marR="6929" marT="6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99,76</a:t>
                      </a:r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29" marR="6929" marT="6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100,61</a:t>
                      </a:r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29" marR="6929" marT="6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99,43</a:t>
                      </a:r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29" marR="6929" marT="6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99,44</a:t>
                      </a:r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29" marR="6929" marT="6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100,47</a:t>
                      </a:r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29" marR="6929" marT="6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100,43</a:t>
                      </a:r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29" marR="6929" marT="6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100,88</a:t>
                      </a:r>
                      <a:endParaRPr lang="ru-RU" sz="14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29" marR="6929" marT="6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101,23</a:t>
                      </a:r>
                      <a:endParaRPr lang="ru-RU" sz="14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29" marR="6929" marT="6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101,36</a:t>
                      </a:r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29" marR="6929" marT="6929" marB="0" anchor="ctr"/>
                </a:tc>
              </a:tr>
              <a:tr h="440473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 dirty="0">
                          <a:effectLst/>
                        </a:rPr>
                        <a:t> к апрелю 2016 </a:t>
                      </a:r>
                      <a:endParaRPr lang="ru-RU" sz="14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29" marR="6929" marT="6929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98,93</a:t>
                      </a:r>
                      <a:endParaRPr lang="ru-RU" sz="14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29" marR="6929" marT="6929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5</a:t>
                      </a:r>
                      <a:endParaRPr lang="ru-RU" sz="14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29" marR="6929" marT="6929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99,4</a:t>
                      </a:r>
                      <a:endParaRPr lang="ru-RU" sz="14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29" marR="6929" marT="6929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97,9</a:t>
                      </a:r>
                      <a:endParaRPr lang="ru-RU" sz="14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29" marR="6929" marT="6929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101,8</a:t>
                      </a:r>
                      <a:endParaRPr lang="ru-RU" sz="14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29" marR="6929" marT="6929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98,0</a:t>
                      </a:r>
                      <a:endParaRPr lang="ru-RU" sz="14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29" marR="6929" marT="6929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99,5</a:t>
                      </a:r>
                      <a:endParaRPr lang="ru-RU" sz="14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29" marR="6929" marT="6929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102,6</a:t>
                      </a:r>
                      <a:endParaRPr lang="ru-RU" sz="14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29" marR="6929" marT="6929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101,0</a:t>
                      </a:r>
                      <a:endParaRPr lang="ru-RU" sz="14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29" marR="6929" marT="6929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99,4</a:t>
                      </a:r>
                      <a:endParaRPr lang="ru-RU" sz="14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29" marR="6929" marT="6929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105,5</a:t>
                      </a:r>
                      <a:endParaRPr lang="ru-RU" sz="14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29" marR="6929" marT="6929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440473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u="none" strike="noStrike" dirty="0">
                          <a:effectLst/>
                        </a:rPr>
                        <a:t>к декабрю 2016</a:t>
                      </a:r>
                      <a:endParaRPr lang="ru-RU" sz="14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29" marR="6929" marT="6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100,05</a:t>
                      </a:r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29" marR="6929" marT="6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6</a:t>
                      </a:r>
                      <a:endParaRPr lang="ru-RU" sz="1400" b="1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29" marR="6929" marT="6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101,3</a:t>
                      </a:r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29" marR="6929" marT="6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101,5</a:t>
                      </a:r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29" marR="6929" marT="6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101,6</a:t>
                      </a:r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29" marR="6929" marT="6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98,6</a:t>
                      </a:r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29" marR="6929" marT="6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100,8</a:t>
                      </a:r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29" marR="6929" marT="6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100,4</a:t>
                      </a:r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29" marR="6929" marT="6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101,6</a:t>
                      </a:r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29" marR="6929" marT="6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103,7</a:t>
                      </a:r>
                      <a:endParaRPr lang="ru-RU" sz="14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29" marR="6929" marT="69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107,0</a:t>
                      </a:r>
                      <a:endParaRPr lang="ru-RU" sz="14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29" marR="6929" marT="6929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88799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16850" cy="78645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0107" y="12193"/>
            <a:ext cx="1194920" cy="774259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043827" y="162393"/>
            <a:ext cx="871811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"/>
            <a:r>
              <a:rPr lang="ru-RU" sz="2400" u="none" strike="noStrike" dirty="0" smtClean="0">
                <a:effectLst/>
              </a:rPr>
              <a:t> </a:t>
            </a:r>
            <a:r>
              <a:rPr lang="ru-RU" sz="2400" u="none" strike="noStrike" dirty="0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Покупательская активность населения </a:t>
            </a:r>
          </a:p>
          <a:p>
            <a:pPr algn="ctr" fontAlgn="b"/>
            <a:r>
              <a:rPr lang="ru-RU" sz="2400" u="none" strike="noStrike" dirty="0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из расчета отношения среднемесячной заработной платы к стоимости условного минимального набора продуктов в сравнении с регионами РФ</a:t>
            </a:r>
            <a:endParaRPr lang="ru-RU" sz="2400" b="1" i="0" u="none" strike="noStrike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2236878"/>
              </p:ext>
            </p:extLst>
          </p:nvPr>
        </p:nvGraphicFramePr>
        <p:xfrm>
          <a:off x="693175" y="1853847"/>
          <a:ext cx="11068766" cy="465615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529618"/>
                <a:gridCol w="2179716"/>
                <a:gridCol w="2179716"/>
                <a:gridCol w="2179716"/>
              </a:tblGrid>
              <a:tr h="99259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Регион</a:t>
                      </a:r>
                      <a:endParaRPr lang="ru-RU" sz="14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Стоимость условного (минимального) набора продуктов питания, рубль</a:t>
                      </a:r>
                      <a:endParaRPr lang="ru-RU" sz="14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Среднемесячная номинальная начисленная заработная плата, март 2017, рубль</a:t>
                      </a:r>
                      <a:endParaRPr lang="ru-RU" sz="14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Соотношение заработной платы и условного минимального </a:t>
                      </a:r>
                      <a:r>
                        <a:rPr lang="ru-RU" sz="14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набора, кол-во</a:t>
                      </a:r>
                      <a:r>
                        <a:rPr lang="ru-RU" sz="1400" u="none" strike="noStrike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4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минимальных наборов</a:t>
                      </a:r>
                      <a:endParaRPr lang="ru-RU" sz="14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28053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г. Москва</a:t>
                      </a:r>
                      <a:endParaRPr lang="ru-RU" sz="14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4709,95</a:t>
                      </a:r>
                      <a:endParaRPr lang="ru-RU" sz="14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80117</a:t>
                      </a:r>
                      <a:endParaRPr lang="ru-RU" sz="14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17,01</a:t>
                      </a:r>
                      <a:endParaRPr lang="ru-RU" sz="14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28053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Сахалинская область</a:t>
                      </a:r>
                      <a:endParaRPr lang="ru-RU" sz="14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5293,75</a:t>
                      </a:r>
                      <a:endParaRPr lang="ru-RU" sz="1400" b="1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68047</a:t>
                      </a:r>
                      <a:endParaRPr lang="ru-RU" sz="1400" b="1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12,85</a:t>
                      </a:r>
                      <a:endParaRPr lang="ru-RU" sz="1400" b="1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</a:tr>
              <a:tr h="28053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Московская область</a:t>
                      </a:r>
                      <a:endParaRPr lang="ru-RU" sz="14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3957,96</a:t>
                      </a:r>
                      <a:endParaRPr lang="ru-RU" sz="14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45688</a:t>
                      </a:r>
                      <a:endParaRPr lang="ru-RU" sz="14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11,54</a:t>
                      </a:r>
                      <a:endParaRPr lang="ru-RU" sz="14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28053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г. Санкт-Петербург</a:t>
                      </a:r>
                      <a:endParaRPr lang="ru-RU" sz="14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4707,33</a:t>
                      </a:r>
                      <a:endParaRPr lang="ru-RU" sz="14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53271</a:t>
                      </a:r>
                      <a:endParaRPr lang="ru-RU" sz="14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11,32</a:t>
                      </a:r>
                      <a:endParaRPr lang="ru-RU" sz="14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28053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Иркутская область</a:t>
                      </a:r>
                      <a:endParaRPr lang="ru-RU" sz="14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3983,89</a:t>
                      </a:r>
                      <a:endParaRPr lang="ru-RU" sz="14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36820</a:t>
                      </a:r>
                      <a:endParaRPr lang="ru-RU" sz="14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9,24</a:t>
                      </a:r>
                      <a:endParaRPr lang="ru-RU" sz="14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28053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Белгородская область</a:t>
                      </a:r>
                      <a:endParaRPr lang="ru-RU" sz="14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3137,67</a:t>
                      </a:r>
                      <a:endParaRPr lang="ru-RU" sz="14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28697</a:t>
                      </a:r>
                      <a:endParaRPr lang="ru-RU" sz="14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9,15</a:t>
                      </a:r>
                      <a:endParaRPr lang="ru-RU" sz="14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28053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Кемеровская область</a:t>
                      </a:r>
                      <a:endParaRPr lang="ru-RU" sz="14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3654,76</a:t>
                      </a:r>
                      <a:endParaRPr lang="ru-RU" sz="14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31704</a:t>
                      </a:r>
                      <a:endParaRPr lang="ru-RU" sz="14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8,67</a:t>
                      </a:r>
                      <a:endParaRPr lang="ru-RU" sz="14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28053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Челябинская область</a:t>
                      </a:r>
                      <a:endParaRPr lang="ru-RU" sz="14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3775,06</a:t>
                      </a:r>
                      <a:endParaRPr lang="ru-RU" sz="14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31040</a:t>
                      </a:r>
                      <a:endParaRPr lang="ru-RU" sz="14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8,22</a:t>
                      </a:r>
                      <a:endParaRPr lang="ru-RU" sz="14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28053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Ленинградская область</a:t>
                      </a:r>
                      <a:endParaRPr lang="ru-RU" sz="14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4645,06</a:t>
                      </a:r>
                      <a:endParaRPr lang="ru-RU" sz="14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37943</a:t>
                      </a:r>
                      <a:endParaRPr lang="ru-RU" sz="14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8,17</a:t>
                      </a:r>
                      <a:endParaRPr lang="ru-RU" sz="14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28053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Воронежская область</a:t>
                      </a:r>
                      <a:endParaRPr lang="ru-RU" sz="14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3489,21</a:t>
                      </a:r>
                      <a:endParaRPr lang="ru-RU" sz="14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27248</a:t>
                      </a:r>
                      <a:endParaRPr lang="ru-RU" sz="14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7,81</a:t>
                      </a:r>
                      <a:endParaRPr lang="ru-RU" sz="14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28053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Калининградская область</a:t>
                      </a:r>
                      <a:endParaRPr lang="ru-RU" sz="14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4410,97</a:t>
                      </a:r>
                      <a:endParaRPr lang="ru-RU" sz="14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30429</a:t>
                      </a:r>
                      <a:endParaRPr lang="ru-RU" sz="14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6,9</a:t>
                      </a:r>
                      <a:endParaRPr lang="ru-RU" sz="14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28053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Республика Алтай</a:t>
                      </a:r>
                      <a:endParaRPr lang="ru-RU" sz="14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4136,23</a:t>
                      </a:r>
                      <a:endParaRPr lang="ru-RU" sz="14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24005</a:t>
                      </a:r>
                      <a:endParaRPr lang="ru-RU" sz="14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5,8</a:t>
                      </a:r>
                      <a:endParaRPr lang="ru-RU" sz="14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78916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16850" cy="78645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0107" y="12193"/>
            <a:ext cx="1194920" cy="774259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043827" y="162393"/>
            <a:ext cx="871811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"/>
            <a:r>
              <a:rPr lang="ru-RU" sz="2400" u="none" strike="noStrike" dirty="0" smtClean="0">
                <a:effectLst/>
              </a:rPr>
              <a:t> </a:t>
            </a:r>
            <a:r>
              <a:rPr lang="ru-RU" sz="2400" u="none" strike="noStrike" dirty="0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Покупательская активность населения из расчета отношения среднемесячной заработной платы к стоимости условного минимального набора продуктов по ДФО</a:t>
            </a:r>
            <a:endParaRPr lang="ru-RU" sz="2400" b="1" i="0" u="none" strike="noStrike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8710186"/>
              </p:ext>
            </p:extLst>
          </p:nvPr>
        </p:nvGraphicFramePr>
        <p:xfrm>
          <a:off x="1316849" y="1590808"/>
          <a:ext cx="9868893" cy="459705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427548"/>
                <a:gridCol w="2094814"/>
                <a:gridCol w="2167003"/>
                <a:gridCol w="2179528"/>
              </a:tblGrid>
              <a:tr h="16855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Регион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Среднемесячная номинальная начисленная заработная плата, март 2017, рубль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Стоимость условного (минимального) набора продуктов питания, рубль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Соотношение заработной платы и условного минимального </a:t>
                      </a:r>
                      <a:r>
                        <a:rPr lang="ru-RU" sz="14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набора, кол-во</a:t>
                      </a:r>
                      <a:r>
                        <a:rPr lang="ru-RU" sz="1400" u="none" strike="noStrike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4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минимальных наборов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2350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Сахалинская область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68047,49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5423,58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12,55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</a:tr>
              <a:tr h="32350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Магаданская область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66149,86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6883,98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9,61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32350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Камчатский край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60182,62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6330,25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9,51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32350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Республика Саха (Якутия)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59395,18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6293,15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9,44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32350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Чукотский автономный округ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92136,26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9848,64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9,36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32350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Хабаровский край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44750,15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5156,06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8,68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32350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Амурская область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35560,55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4360,37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8,16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32350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Приморский край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36541,63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5066,39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7,21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32350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Еврейская автономная область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33042,10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4679,67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7,06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43533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" y="0"/>
            <a:ext cx="673100" cy="6858000"/>
          </a:xfrm>
          <a:prstGeom prst="rect">
            <a:avLst/>
          </a:prstGeom>
          <a:solidFill>
            <a:srgbClr val="D2AA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800" b="0" dirty="0"/>
          </a:p>
        </p:txBody>
      </p:sp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985" y="0"/>
            <a:ext cx="2821516" cy="687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2" name="TextBox 7"/>
          <p:cNvSpPr txBox="1">
            <a:spLocks noChangeArrowheads="1"/>
          </p:cNvSpPr>
          <p:nvPr/>
        </p:nvSpPr>
        <p:spPr bwMode="auto">
          <a:xfrm>
            <a:off x="3816351" y="1784350"/>
            <a:ext cx="8155516" cy="1214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ru-RU" altLang="ru-RU" sz="2700" dirty="0"/>
              <a:t>Об итогах контрольной деятельности на рынке алкогольной продукции и ценовой ситуации на рынке социально-значимых продуктов</a:t>
            </a:r>
          </a:p>
        </p:txBody>
      </p:sp>
      <p:pic>
        <p:nvPicPr>
          <p:cNvPr id="2765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2662" r="39789" b="49188"/>
          <a:stretch>
            <a:fillRect/>
          </a:stretch>
        </p:blipFill>
        <p:spPr bwMode="auto">
          <a:xfrm>
            <a:off x="3577167" y="1"/>
            <a:ext cx="1327151" cy="760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9" name="Text Box 15"/>
          <p:cNvSpPr txBox="1">
            <a:spLocks noChangeArrowheads="1"/>
          </p:cNvSpPr>
          <p:nvPr/>
        </p:nvSpPr>
        <p:spPr bwMode="auto">
          <a:xfrm>
            <a:off x="5545667" y="228600"/>
            <a:ext cx="601133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defRPr/>
            </a:pPr>
            <a:r>
              <a:rPr lang="ru-RU" sz="16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торговли и продовольствия Сахалинской области</a:t>
            </a:r>
          </a:p>
        </p:txBody>
      </p:sp>
      <p:sp>
        <p:nvSpPr>
          <p:cNvPr id="27655" name="TextBox 7"/>
          <p:cNvSpPr txBox="1">
            <a:spLocks noChangeArrowheads="1"/>
          </p:cNvSpPr>
          <p:nvPr/>
        </p:nvSpPr>
        <p:spPr bwMode="auto">
          <a:xfrm>
            <a:off x="5833533" y="4232276"/>
            <a:ext cx="4743451" cy="950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ru-RU" altLang="ru-RU" sz="2200" dirty="0"/>
              <a:t>Павленко Инна Владимировна</a:t>
            </a:r>
          </a:p>
          <a:p>
            <a:pPr algn="ctr" eaLnBrk="1" hangingPunct="1">
              <a:lnSpc>
                <a:spcPct val="90000"/>
              </a:lnSpc>
            </a:pPr>
            <a:r>
              <a:rPr lang="ru-RU" altLang="ru-RU" sz="2000" b="0" dirty="0"/>
              <a:t>министр торговли и продовольствия Сахалинской области</a:t>
            </a:r>
          </a:p>
        </p:txBody>
      </p:sp>
      <p:sp>
        <p:nvSpPr>
          <p:cNvPr id="27656" name="Text Box 33"/>
          <p:cNvSpPr txBox="1">
            <a:spLocks noChangeArrowheads="1"/>
          </p:cNvSpPr>
          <p:nvPr/>
        </p:nvSpPr>
        <p:spPr bwMode="auto">
          <a:xfrm>
            <a:off x="7215719" y="6205009"/>
            <a:ext cx="185208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2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2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2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2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2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altLang="ru-RU" sz="1600" b="0" dirty="0"/>
              <a:t>Южно-Сахалинск,</a:t>
            </a:r>
          </a:p>
          <a:p>
            <a:pPr eaLnBrk="1" hangingPunct="1"/>
            <a:r>
              <a:rPr lang="ru-RU" altLang="ru-RU" sz="1600" b="0" dirty="0"/>
              <a:t>29 мая 2017 года</a:t>
            </a:r>
          </a:p>
        </p:txBody>
      </p:sp>
    </p:spTree>
    <p:extLst>
      <p:ext uri="{BB962C8B-B14F-4D97-AF65-F5344CB8AC3E}">
        <p14:creationId xmlns:p14="http://schemas.microsoft.com/office/powerpoint/2010/main" val="3757382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21421" y="18241"/>
            <a:ext cx="8351031" cy="911731"/>
          </a:xfrm>
        </p:spPr>
        <p:txBody>
          <a:bodyPr>
            <a:normAutofit/>
          </a:bodyPr>
          <a:lstStyle/>
          <a:p>
            <a:pPr algn="r"/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Правовое обеспечение полномочий органов государственной власти в сфере ценового регулирования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1052187"/>
            <a:ext cx="10515600" cy="503746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16850" cy="78645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3525" y="31243"/>
            <a:ext cx="1194920" cy="774259"/>
          </a:xfrm>
          <a:prstGeom prst="rect">
            <a:avLst/>
          </a:prstGeom>
        </p:spPr>
      </p:pic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2823442263"/>
              </p:ext>
            </p:extLst>
          </p:nvPr>
        </p:nvGraphicFramePr>
        <p:xfrm>
          <a:off x="462708" y="929972"/>
          <a:ext cx="11409744" cy="56773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0" y="1208708"/>
            <a:ext cx="2256503" cy="108094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Указ Президента РСФСР от 3 декабря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1991</a:t>
            </a:r>
            <a:r>
              <a:rPr lang="ru-RU" sz="1600" dirty="0" smtClean="0"/>
              <a:t> № 297 «О мерах по либерализации цен»</a:t>
            </a:r>
            <a:endParaRPr lang="ru-RU" sz="16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6975" y="2446178"/>
            <a:ext cx="2875935" cy="128464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Указ Президента Российской Федерации от 28 февраля 1995 № 221 «О мерах по упорядочению государственного регулирования цен (тарифов)»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6976" y="4122499"/>
            <a:ext cx="2875934" cy="157547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Федеральный закон Российской Федерации от 28 декабря 2009 № 381-ФЗ «Об основах государственного регулирования торговой деятельности в Российской Федерации»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527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35027" y="123670"/>
            <a:ext cx="9352381" cy="1003671"/>
          </a:xfrm>
        </p:spPr>
        <p:txBody>
          <a:bodyPr/>
          <a:lstStyle/>
          <a:p>
            <a:pPr algn="r"/>
            <a:r>
              <a:rPr lang="ru-RU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Сравнительный анализ индекса потребительских цен </a:t>
            </a:r>
            <a:br>
              <a:rPr lang="ru-RU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товары и услуги, </a:t>
            </a:r>
            <a:r>
              <a:rPr lang="ru-RU" sz="2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16850" cy="78645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0107" y="12193"/>
            <a:ext cx="1194920" cy="774259"/>
          </a:xfrm>
          <a:prstGeom prst="rect">
            <a:avLst/>
          </a:prstGeom>
        </p:spPr>
      </p:pic>
      <p:graphicFrame>
        <p:nvGraphicFramePr>
          <p:cNvPr id="19" name="Объект 1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40562577"/>
              </p:ext>
            </p:extLst>
          </p:nvPr>
        </p:nvGraphicFramePr>
        <p:xfrm>
          <a:off x="811162" y="1126082"/>
          <a:ext cx="11176245" cy="53343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68375"/>
                <a:gridCol w="2216116"/>
                <a:gridCol w="1897252"/>
                <a:gridCol w="1961025"/>
                <a:gridCol w="1833477"/>
              </a:tblGrid>
              <a:tr h="370840">
                <a:tc rowSpan="2">
                  <a:txBody>
                    <a:bodyPr/>
                    <a:lstStyle/>
                    <a:p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Все товары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Продовольственные товары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Апрель</a:t>
                      </a:r>
                      <a:r>
                        <a:rPr lang="ru-RU" sz="14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2016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Апрель 2017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Апрель</a:t>
                      </a:r>
                      <a:r>
                        <a:rPr lang="ru-RU" sz="14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2016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Апрель 2017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6312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Российская Федерация 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102,81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101,43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102,72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101,8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Дальневосточный федеральный округ</a:t>
                      </a:r>
                    </a:p>
                    <a:p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102,61</a:t>
                      </a:r>
                    </a:p>
                    <a:p>
                      <a:pPr algn="ctr"/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100,83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102,38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100,57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Республика Саха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102,88</a:t>
                      </a:r>
                    </a:p>
                    <a:p>
                      <a:pPr algn="ctr"/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101,63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103,09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101,18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Камчатский край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103,19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101,11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103,68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100,78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Приморский</a:t>
                      </a:r>
                      <a:r>
                        <a:rPr lang="ru-RU" sz="14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край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102,19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100,49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101,69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100,09</a:t>
                      </a:r>
                      <a:endParaRPr lang="ru-RU" sz="1400" dirty="0">
                        <a:solidFill>
                          <a:srgbClr val="C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Хабаровский край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102,53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100,81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101,64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101,09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Амурская область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103,19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101,01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102,71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100,71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Магаданская область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103,01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102,2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105,41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101,65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Сахалинская область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102,01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101,36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102,14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100,14</a:t>
                      </a:r>
                      <a:endParaRPr lang="ru-RU" sz="1400" dirty="0">
                        <a:solidFill>
                          <a:srgbClr val="C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Еврейская автономная область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102,89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100,74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102,69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100,36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Чукотский автономный округ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106,65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104,33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107,95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106,23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98211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7764" y="130181"/>
            <a:ext cx="9483820" cy="656272"/>
          </a:xfrm>
        </p:spPr>
        <p:txBody>
          <a:bodyPr>
            <a:normAutofit/>
          </a:bodyPr>
          <a:lstStyle/>
          <a:p>
            <a:pPr algn="r"/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07079" y="130181"/>
            <a:ext cx="8417491" cy="656271"/>
          </a:xfrm>
        </p:spPr>
        <p:txBody>
          <a:bodyPr>
            <a:normAutofit fontScale="92500"/>
          </a:bodyPr>
          <a:lstStyle/>
          <a:p>
            <a:pPr algn="r"/>
            <a: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Средние розничные цены (данные статистики) на основные социально значимые продовольственные товары в разрезе ДФО, рублей </a:t>
            </a:r>
            <a:endParaRPr lang="ru-RU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16850" cy="78645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055" y="12193"/>
            <a:ext cx="1194920" cy="774259"/>
          </a:xfrm>
          <a:prstGeom prst="rect">
            <a:avLst/>
          </a:prstGeom>
        </p:spPr>
      </p:pic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5206356"/>
              </p:ext>
            </p:extLst>
          </p:nvPr>
        </p:nvGraphicFramePr>
        <p:xfrm>
          <a:off x="1134738" y="1057772"/>
          <a:ext cx="10336764" cy="538709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478767"/>
                <a:gridCol w="712011"/>
                <a:gridCol w="674444"/>
                <a:gridCol w="550954"/>
                <a:gridCol w="750438"/>
                <a:gridCol w="750438"/>
                <a:gridCol w="569952"/>
                <a:gridCol w="569952"/>
                <a:gridCol w="569952"/>
                <a:gridCol w="569952"/>
                <a:gridCol w="569952"/>
                <a:gridCol w="569952"/>
              </a:tblGrid>
              <a:tr h="52140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Наименование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Рейтинг Сахалинской области в ДФО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Сахалинская область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vert="vert27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Республика Саха (Якутия)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vert="vert27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Камчатский край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vert="vert27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Приморский край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vert="vert27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Хабаровский край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vert="vert27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Амурская область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vert="vert27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Магаданская область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vert="vert27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Еврейская автономная область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vert="vert27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Чукотский автономный округ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vert="vert270" anchor="ctr"/>
                </a:tc>
              </a:tr>
              <a:tr h="44594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 dirty="0">
                          <a:effectLst/>
                        </a:rPr>
                        <a:t>на 1 апреля 2016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 dirty="0">
                          <a:effectLst/>
                        </a:rPr>
                        <a:t>на 1 мая 2017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6269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u="none" strike="noStrike">
                          <a:effectLst/>
                        </a:rPr>
                        <a:t>Говядина (кроме бескостного мяса), кг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412,87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423,83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540,41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376,27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385,51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354,15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449,55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344,65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637,38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</a:tr>
              <a:tr h="156269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u="none" strike="noStrike">
                          <a:effectLst/>
                        </a:rPr>
                        <a:t>Свинина (кроме бескостного мяса), кг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338,15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367,13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414,06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302,78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300,37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328,26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347,87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300,37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527,32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</a:tr>
              <a:tr h="156269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u="none" strike="noStrike">
                          <a:effectLst/>
                        </a:rPr>
                        <a:t>Баранина (кроме бескостного мяса), кг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4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4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526,37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458,65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560,98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454,87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439,37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431,64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566,73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402,81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543,24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</a:tr>
              <a:tr h="156269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u="none" strike="noStrike" dirty="0">
                          <a:effectLst/>
                        </a:rPr>
                        <a:t>Куры охлажденные и мороженые, кг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163,41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202,95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199,23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172,62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179,45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188,13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198,41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165,91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303,05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56269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u="none" strike="noStrike" dirty="0">
                          <a:effectLst/>
                        </a:rPr>
                        <a:t>Рыба мороженная разделанная (кроме лососевых пород), кг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136,59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168,45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122,15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142,95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143,55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122,16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103,75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134,00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436,55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</a:tr>
              <a:tr h="156269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u="none" strike="noStrike" dirty="0">
                          <a:effectLst/>
                        </a:rPr>
                        <a:t>Рыба охлажденная и мороженая разделанная лососевых пород, кг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9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152,70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330,47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232,01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366,12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242,56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231,86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171,91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402,02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204,23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56269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u="none" strike="noStrike">
                          <a:effectLst/>
                        </a:rPr>
                        <a:t>Рыба мороженая неразделанная, кг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93,88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193,37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170,03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127,62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132,03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120,90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97,51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111,74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148,79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56269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u="none" strike="noStrike">
                          <a:effectLst/>
                        </a:rPr>
                        <a:t>Масло сливочное, кг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2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3↑</a:t>
                      </a:r>
                      <a:endParaRPr lang="ru-RU" sz="9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676,07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480,17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525,87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645,97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682,02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646,76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402,19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592,29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715,01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</a:tr>
              <a:tr h="156269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u="none" strike="noStrike">
                          <a:effectLst/>
                        </a:rPr>
                        <a:t>Масло подсолнечное, кг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3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3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119,07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134,03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117,49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111,90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108,14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114,15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110,80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107,82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195,93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</a:tr>
              <a:tr h="156269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u="none" strike="noStrike" dirty="0">
                          <a:effectLst/>
                        </a:rPr>
                        <a:t>Молоко питьевое цельное пастеризованное 2,5-3,2% жирности, л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7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61,27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79,13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80,41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84,39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67,69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54,96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111,19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69,45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>
                          <a:effectLst/>
                        </a:rPr>
                        <a:t> 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56269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u="none" strike="noStrike" dirty="0">
                          <a:effectLst/>
                        </a:rPr>
                        <a:t>Яйца куриные, 10 шт.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6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5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80,98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94,49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101,61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79,80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73,22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63,00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92,86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73,80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258,43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</a:tr>
              <a:tr h="156269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u="none" strike="noStrike" dirty="0">
                          <a:effectLst/>
                        </a:rPr>
                        <a:t>Сахар-песок из сахарной свеклы, кг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59,64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69,77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63,80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54,17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59,42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56,17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62,84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46,77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107,39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</a:tr>
              <a:tr h="156269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u="none" strike="noStrike">
                          <a:effectLst/>
                        </a:rPr>
                        <a:t>Мука пшеничная, кг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45,72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46,82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48,98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38,35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36,79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33,29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53,77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32,21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79,14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</a:tr>
              <a:tr h="156269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u="none" strike="noStrike">
                          <a:effectLst/>
                        </a:rPr>
                        <a:t>Хлеб из ржаной муки и из смеси муки ржаной и пшеничной, кг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73,79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73,57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74,17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70,27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76,56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52,08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86,80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63,15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121,12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</a:tr>
              <a:tr h="156269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u="none" strike="noStrike">
                          <a:effectLst/>
                        </a:rPr>
                        <a:t>Хлеб и булочные изделия из пшеничной муки 1 и 2 сортов, кг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2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3↑</a:t>
                      </a:r>
                      <a:endParaRPr lang="ru-RU" sz="9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82,26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65,93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55,46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49,43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72,96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44,81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82,16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65,61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85,48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</a:tr>
              <a:tr h="156269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u="none" strike="noStrike">
                          <a:effectLst/>
                        </a:rPr>
                        <a:t>Рис шлифованный, кг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6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6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62,87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72,34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60,00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69,40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76,92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58,71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76,77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57,17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99,37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</a:tr>
              <a:tr h="156269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u="none" strike="noStrike" dirty="0">
                          <a:effectLst/>
                        </a:rPr>
                        <a:t>Крупа гречневая-ядрица, кг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7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81,63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99,73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95,36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83,34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88,37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72,99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103,67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76,90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160,56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56269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u="none" strike="noStrike" dirty="0">
                          <a:effectLst/>
                        </a:rPr>
                        <a:t>Макаронные изделия из пшеничной муки высшего сорта, кг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4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4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121,24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119,82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123,00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86,82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77,63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80,05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141,85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53,52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195,77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</a:tr>
              <a:tr h="156269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u="none" strike="noStrike">
                          <a:effectLst/>
                        </a:rPr>
                        <a:t>Картофель, кг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43,10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59,47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60,01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38,15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38,10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32,91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76,43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33,19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81,42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</a:tr>
              <a:tr h="156269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u="none" strike="noStrike">
                          <a:effectLst/>
                        </a:rPr>
                        <a:t>Капуста белокочанная свежая, кг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50,24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60,05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59,43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38,60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40,76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38,61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74,81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36,17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178,17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</a:tr>
              <a:tr h="156269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u="none" strike="noStrike">
                          <a:effectLst/>
                        </a:rPr>
                        <a:t>Лук репчатый, кг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45,04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53,61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57,20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39,38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36,67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41,11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67,17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36,26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116,71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</a:tr>
              <a:tr h="156269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u="none" strike="noStrike" dirty="0">
                          <a:effectLst/>
                        </a:rPr>
                        <a:t>Свёкла столовая, кг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7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9↑</a:t>
                      </a:r>
                      <a:endParaRPr lang="ru-RU" sz="9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40,55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71,96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54,66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41,26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43,56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44,94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74,23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44,29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201,49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56269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u="none" strike="noStrike">
                          <a:effectLst/>
                        </a:rPr>
                        <a:t>Морковь, кг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52,47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86,52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75,05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46,60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48,79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51,35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79,96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43,05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223,48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</a:tr>
              <a:tr h="156269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u="none" strike="noStrike">
                          <a:effectLst/>
                        </a:rPr>
                        <a:t>Огурцы свежие, кг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6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00B0F0"/>
                          </a:solidFill>
                          <a:effectLst/>
                        </a:rPr>
                        <a:t>5↓</a:t>
                      </a:r>
                      <a:endParaRPr lang="ru-RU" sz="900" b="1" i="0" u="none" strike="noStrike" dirty="0">
                        <a:solidFill>
                          <a:srgbClr val="00B0F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145,33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202,83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307,15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109,70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103,51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118,86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448,09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114,97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434,54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</a:tr>
              <a:tr h="156269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u="none" strike="noStrike">
                          <a:effectLst/>
                        </a:rPr>
                        <a:t>Яблоки, кг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164,57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168,99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197,79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121,87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110,50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119,58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189,45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112,65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319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</a:tr>
              <a:tr h="156269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effectLst/>
                        </a:rPr>
                        <a:t>Средний рейтинг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5,37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5,48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 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 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ctr"/>
                </a:tc>
              </a:tr>
              <a:tr h="178375"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>
                          <a:effectLst/>
                        </a:rPr>
                        <a:t>↑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b"/>
                </a:tc>
                <a:tc gridSpan="3"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- улучшение ценовой позиции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b"/>
                </a:tc>
              </a:tr>
              <a:tr h="178375"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>
                          <a:effectLst/>
                        </a:rPr>
                        <a:t>↓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b"/>
                </a:tc>
                <a:tc gridSpan="3"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- ухудшение ценовой позиции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0" marR="5170" marT="517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01700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33232" y="86707"/>
            <a:ext cx="9078812" cy="983358"/>
          </a:xfrm>
        </p:spPr>
        <p:txBody>
          <a:bodyPr>
            <a:normAutofit/>
          </a:bodyPr>
          <a:lstStyle/>
          <a:p>
            <a:pPr algn="r"/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Динамика уровня торговой надбавки, сложившейся на все виды товара,%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1290181"/>
            <a:ext cx="10980194" cy="4935255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16850" cy="78645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7581" y="86707"/>
            <a:ext cx="1194920" cy="774259"/>
          </a:xfrm>
          <a:prstGeom prst="rect">
            <a:avLst/>
          </a:prstGeom>
        </p:spPr>
      </p:pic>
      <p:graphicFrame>
        <p:nvGraphicFramePr>
          <p:cNvPr id="34" name="Диаграмма 33"/>
          <p:cNvGraphicFramePr/>
          <p:nvPr>
            <p:extLst>
              <p:ext uri="{D42A27DB-BD31-4B8C-83A1-F6EECF244321}">
                <p14:modId xmlns:p14="http://schemas.microsoft.com/office/powerpoint/2010/main" val="153420254"/>
              </p:ext>
            </p:extLst>
          </p:nvPr>
        </p:nvGraphicFramePr>
        <p:xfrm>
          <a:off x="831850" y="1290182"/>
          <a:ext cx="10980194" cy="49352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2" name="Стрелка вниз 41"/>
          <p:cNvSpPr/>
          <p:nvPr/>
        </p:nvSpPr>
        <p:spPr>
          <a:xfrm>
            <a:off x="4546947" y="2674305"/>
            <a:ext cx="413359" cy="363255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Стрелка вниз 42"/>
          <p:cNvSpPr/>
          <p:nvPr/>
        </p:nvSpPr>
        <p:spPr>
          <a:xfrm>
            <a:off x="6697720" y="3576180"/>
            <a:ext cx="413359" cy="363255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Стрелка вниз 43"/>
          <p:cNvSpPr/>
          <p:nvPr/>
        </p:nvSpPr>
        <p:spPr>
          <a:xfrm>
            <a:off x="8864723" y="4108536"/>
            <a:ext cx="413359" cy="363255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5126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16850" cy="78645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055" y="12193"/>
            <a:ext cx="1194920" cy="774259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043827" y="162393"/>
            <a:ext cx="87181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prstClr val="black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Рынок белковых продуктов, рублей</a:t>
            </a:r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2182071"/>
              </p:ext>
            </p:extLst>
          </p:nvPr>
        </p:nvGraphicFramePr>
        <p:xfrm>
          <a:off x="1828799" y="1089766"/>
          <a:ext cx="9933143" cy="521082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30882"/>
                <a:gridCol w="1346193"/>
                <a:gridCol w="961428"/>
                <a:gridCol w="1172711"/>
                <a:gridCol w="1374300"/>
                <a:gridCol w="1374300"/>
                <a:gridCol w="1373329"/>
              </a:tblGrid>
              <a:tr h="663624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Наименование товара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2015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2016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%, 2016 к 2015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   апрель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%, апрель 2017 </a:t>
                      </a:r>
                      <a:r>
                        <a:rPr lang="ru-RU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декабрю 2015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66362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2016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2017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5163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Говядина (кроме бескостного мяса), кг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404,65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423,83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104,74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425,51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412,87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102,03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55163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Свинина (кроме бескостного мяса), кг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340,50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347,24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101,98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329,60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338,15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99,31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55163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Куры охлажденные и мороженые, кг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166,78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170,00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101,93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162,84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163,41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97,98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7651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Окорочка куриные, кг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188,61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191,16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101,35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185,94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187,53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99,43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55163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Рыба мороженая неразделанная, кг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94,56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88,76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93,87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90,04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93,88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99,28</a:t>
                      </a:r>
                    </a:p>
                  </a:txBody>
                  <a:tcPr marL="68580" marR="68580" marT="0" marB="0" anchor="ctr"/>
                </a:tc>
              </a:tr>
              <a:tr h="1124039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Молоко питьевое цельное пастеризованное 2,5-3,2% жирности, л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59,14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60,67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102,59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58,80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61,27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103,6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7651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Яйца куриные, 10 шт.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84,82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86,39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101,85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85,65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80,98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95,47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2857500" y="1839913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6063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16850" cy="78645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0107" y="12193"/>
            <a:ext cx="1194920" cy="774259"/>
          </a:xfrm>
          <a:prstGeom prst="rect">
            <a:avLst/>
          </a:prstGeom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0898408"/>
              </p:ext>
            </p:extLst>
          </p:nvPr>
        </p:nvGraphicFramePr>
        <p:xfrm>
          <a:off x="1316850" y="1402915"/>
          <a:ext cx="10219622" cy="464715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971671"/>
                <a:gridCol w="979300"/>
                <a:gridCol w="1120005"/>
                <a:gridCol w="1465574"/>
                <a:gridCol w="1283222"/>
                <a:gridCol w="1116628"/>
                <a:gridCol w="1283222"/>
              </a:tblGrid>
              <a:tr h="1172601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Наименование товара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2015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2016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%, 2016 к 2015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апрель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%, апрель 2017 к </a:t>
                      </a:r>
                      <a:r>
                        <a:rPr lang="ru-RU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декабрю 2015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40604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2016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2017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705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Картофель, кг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46,13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41,82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90,66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49,68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43,10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93,43</a:t>
                      </a:r>
                    </a:p>
                  </a:txBody>
                  <a:tcPr marL="68580" marR="68580" marT="0" marB="0" anchor="b"/>
                </a:tc>
              </a:tr>
              <a:tr h="63915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Капуста белокочанная свежая, кг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41,22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31,84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77,24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58,49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50,24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121,88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/>
                </a:tc>
              </a:tr>
              <a:tr h="34705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Лук репчатый, кг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41,03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38,01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92,64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46,14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45,04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109,77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/>
                </a:tc>
              </a:tr>
              <a:tr h="34705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Свёкла столовая, кг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49,38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40,93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82,89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54,63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40,55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82,12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/>
                </a:tc>
              </a:tr>
              <a:tr h="34705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Морковь, кг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55,72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49,82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89,41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59,75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52,47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94,17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/>
                </a:tc>
              </a:tr>
              <a:tr h="34705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Огурцы свежие, кг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212,51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212,32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99,91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134,65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145,33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68,38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/>
                </a:tc>
              </a:tr>
              <a:tr h="34705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Помидоры свежие, кг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188,68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178,92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94,83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237,40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193,13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102,36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/>
                </a:tc>
              </a:tr>
              <a:tr h="34705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Яблоки, кг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171,53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165,57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96,53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166,50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164,57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95,94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3043827" y="162393"/>
            <a:ext cx="87181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prstClr val="black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Рынок плодоовощных продуктов, рублей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49321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16850" cy="78645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0107" y="12193"/>
            <a:ext cx="1194920" cy="774259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043827" y="162393"/>
            <a:ext cx="87181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prstClr val="black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Рынок продуктов из растительного сырья, рублей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804174"/>
              </p:ext>
            </p:extLst>
          </p:nvPr>
        </p:nvGraphicFramePr>
        <p:xfrm>
          <a:off x="1316850" y="1202499"/>
          <a:ext cx="9757774" cy="49817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05084"/>
                <a:gridCol w="1212165"/>
                <a:gridCol w="1168105"/>
                <a:gridCol w="1168105"/>
                <a:gridCol w="1168105"/>
                <a:gridCol w="1168105"/>
                <a:gridCol w="1168105"/>
              </a:tblGrid>
              <a:tr h="11685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Наименование товара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2015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2016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%, 2016 к 2015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апрель 2016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апрель 2017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%, апрель 2017 к декабрю </a:t>
                      </a:r>
                      <a:r>
                        <a:rPr lang="ru-RU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2015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3242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Масло подсолнечное, кг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119,59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129,15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107,99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127,86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119,07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99,57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41753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Сахар-песок из сахарной свеклы, кг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69,86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72,18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103,32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72,41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59,64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85,37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7712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Мука пшеничная, кг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49,11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48,33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98,41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48,90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45,72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93,1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6310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Хлеб из ржаной муки и из смеси муки ржаной и пшеничной, кг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71,29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70,62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99,06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70,22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73,79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103,5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6310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Хлеб и булочные изделия из пшеничной муки 1 и 2 сортов, кг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77,12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79,55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103,15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78,50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82,26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106,7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7712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Рис шлифованный, кг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89,48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77,88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87,04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83,45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62,87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69,96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7712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Крупа манная, кг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56,09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59,28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105,69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58,61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58,22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103,8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7712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Пшено, кг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59,36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53,44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90,03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57,56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46,67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78,62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7712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Крупа гречневая-ядрица, кг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87,48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100,19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114,53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87,37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81,63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93,31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7712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Вермишель, кг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107,18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109,81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102,45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106,53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94,61</a:t>
                      </a:r>
                      <a:endParaRPr lang="ru-RU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88,27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88192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16850" cy="78645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0107" y="12193"/>
            <a:ext cx="1194920" cy="774259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088073" y="18530"/>
            <a:ext cx="871811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prstClr val="black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Средние цены на продовольственных рынках в разрезе муниципальных образований (по данным МО) по состоянию на апрель 2017 года, рублей</a:t>
            </a: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2676178"/>
              </p:ext>
            </p:extLst>
          </p:nvPr>
        </p:nvGraphicFramePr>
        <p:xfrm>
          <a:off x="1574104" y="1218859"/>
          <a:ext cx="9298488" cy="519076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285995"/>
                <a:gridCol w="2079320"/>
                <a:gridCol w="2116899"/>
                <a:gridCol w="1816274"/>
              </a:tblGrid>
              <a:tr h="69426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</a:rPr>
                        <a:t> 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58" marR="8058" marT="80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</a:rPr>
                        <a:t>Рынок продуктов из растительного сырья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58" marR="8058" marT="80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</a:rPr>
                        <a:t>Рынок белковой продукции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58" marR="8058" marT="80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>
                          <a:effectLst/>
                        </a:rPr>
                        <a:t>Рынок плодоовощной продукции</a:t>
                      </a:r>
                      <a:endParaRPr lang="ru-RU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58" marR="8058" marT="8058" marB="0" anchor="ctr"/>
                </a:tc>
              </a:tr>
              <a:tr h="23646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u="none" strike="noStrike" dirty="0">
                          <a:effectLst/>
                        </a:rPr>
                        <a:t>Средняя по области</a:t>
                      </a:r>
                      <a:endParaRPr lang="ru-RU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58" marR="8058" marT="8058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</a:rPr>
                        <a:t>69,1</a:t>
                      </a:r>
                      <a:endParaRPr lang="ru-RU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58" marR="8058" marT="8058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</a:rPr>
                        <a:t>282,9</a:t>
                      </a:r>
                      <a:endParaRPr lang="ru-RU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58" marR="8058" marT="8058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</a:rPr>
                        <a:t>96,8</a:t>
                      </a:r>
                      <a:endParaRPr lang="ru-RU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58" marR="8058" marT="8058" marB="0" anchor="ctr">
                    <a:solidFill>
                      <a:srgbClr val="FFFF00"/>
                    </a:solidFill>
                  </a:tcPr>
                </a:tc>
              </a:tr>
              <a:tr h="23646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u="none" strike="noStrike" dirty="0">
                          <a:effectLst/>
                        </a:rPr>
                        <a:t>Южно-Сахалинск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58" marR="8058" marT="80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</a:rPr>
                        <a:t>68,7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58" marR="8058" marT="80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</a:rPr>
                        <a:t>241,5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58" marR="8058" marT="80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</a:rPr>
                        <a:t>85,4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58" marR="8058" marT="8058" marB="0" anchor="ctr"/>
                </a:tc>
              </a:tr>
              <a:tr h="23646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u="none" strike="noStrike" dirty="0" err="1">
                          <a:effectLst/>
                        </a:rPr>
                        <a:t>Невельский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58" marR="8058" marT="80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</a:rPr>
                        <a:t>57,0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58" marR="8058" marT="80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</a:rPr>
                        <a:t>241,4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58" marR="8058" marT="80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</a:rPr>
                        <a:t>79,0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58" marR="8058" marT="8058" marB="0" anchor="ctr"/>
                </a:tc>
              </a:tr>
              <a:tr h="23646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u="none" strike="noStrike">
                          <a:effectLst/>
                        </a:rPr>
                        <a:t>Долинский</a:t>
                      </a:r>
                      <a:endParaRPr lang="ru-RU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58" marR="8058" marT="80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>
                          <a:effectLst/>
                        </a:rPr>
                        <a:t>53,0</a:t>
                      </a:r>
                      <a:endParaRPr lang="ru-RU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58" marR="8058" marT="80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</a:rPr>
                        <a:t>222,8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58" marR="8058" marT="80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</a:rPr>
                        <a:t>78,2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58" marR="8058" marT="8058" marB="0" anchor="ctr"/>
                </a:tc>
              </a:tr>
              <a:tr h="23646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u="none" strike="noStrike">
                          <a:effectLst/>
                        </a:rPr>
                        <a:t>Корсаковский</a:t>
                      </a:r>
                      <a:endParaRPr lang="ru-RU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58" marR="8058" marT="80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</a:rPr>
                        <a:t>74,0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58" marR="8058" marT="8058" marB="0" anchor="ctr">
                    <a:solidFill>
                      <a:srgbClr val="EA774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</a:rPr>
                        <a:t>289,4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58" marR="8058" marT="8058" marB="0" anchor="ctr">
                    <a:solidFill>
                      <a:srgbClr val="EA774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</a:rPr>
                        <a:t>101,5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58" marR="8058" marT="8058" marB="0" anchor="ctr">
                    <a:solidFill>
                      <a:srgbClr val="EA7744"/>
                    </a:solidFill>
                  </a:tcPr>
                </a:tc>
              </a:tr>
              <a:tr h="23646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u="none" strike="noStrike">
                          <a:effectLst/>
                        </a:rPr>
                        <a:t>Холмский</a:t>
                      </a:r>
                      <a:endParaRPr lang="ru-RU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58" marR="8058" marT="80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>
                          <a:effectLst/>
                        </a:rPr>
                        <a:t>66,8</a:t>
                      </a:r>
                      <a:endParaRPr lang="ru-RU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58" marR="8058" marT="80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</a:rPr>
                        <a:t>259,8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58" marR="8058" marT="80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</a:rPr>
                        <a:t>85,5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58" marR="8058" marT="8058" marB="0" anchor="ctr"/>
                </a:tc>
              </a:tr>
              <a:tr h="23646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u="none" strike="noStrike">
                          <a:effectLst/>
                        </a:rPr>
                        <a:t>Анивский</a:t>
                      </a:r>
                      <a:endParaRPr lang="ru-RU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58" marR="8058" marT="80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>
                          <a:effectLst/>
                        </a:rPr>
                        <a:t>58,2</a:t>
                      </a:r>
                      <a:endParaRPr lang="ru-RU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58" marR="8058" marT="80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</a:rPr>
                        <a:t>254,8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58" marR="8058" marT="80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</a:rPr>
                        <a:t>90,1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58" marR="8058" marT="8058" marB="0" anchor="ctr"/>
                </a:tc>
              </a:tr>
              <a:tr h="23646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u="none" strike="noStrike">
                          <a:effectLst/>
                        </a:rPr>
                        <a:t>Макаровский</a:t>
                      </a:r>
                      <a:endParaRPr lang="ru-RU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58" marR="8058" marT="80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>
                          <a:effectLst/>
                        </a:rPr>
                        <a:t>67,4</a:t>
                      </a:r>
                      <a:endParaRPr lang="ru-RU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58" marR="8058" marT="80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</a:rPr>
                        <a:t>303,3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58" marR="8058" marT="8058" marB="0" anchor="ctr">
                    <a:solidFill>
                      <a:srgbClr val="EA774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</a:rPr>
                        <a:t>83,9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58" marR="8058" marT="8058" marB="0" anchor="ctr"/>
                </a:tc>
              </a:tr>
              <a:tr h="23646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u="none" strike="noStrike">
                          <a:effectLst/>
                        </a:rPr>
                        <a:t>Поронайский</a:t>
                      </a:r>
                      <a:endParaRPr lang="ru-RU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58" marR="8058" marT="80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>
                          <a:effectLst/>
                        </a:rPr>
                        <a:t>64,4</a:t>
                      </a:r>
                      <a:endParaRPr lang="ru-RU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58" marR="8058" marT="80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</a:rPr>
                        <a:t>293,1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58" marR="8058" marT="8058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</a:rPr>
                        <a:t>86,9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58" marR="8058" marT="8058" marB="0" anchor="ctr"/>
                </a:tc>
              </a:tr>
              <a:tr h="23646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u="none" strike="noStrike">
                          <a:effectLst/>
                        </a:rPr>
                        <a:t>Углегорский</a:t>
                      </a:r>
                      <a:endParaRPr lang="ru-RU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58" marR="8058" marT="80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u="none" strike="noStrike" dirty="0">
                          <a:effectLst/>
                        </a:rPr>
                        <a:t>81,1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58" marR="8058" marT="8058" marB="0" anchor="ctr">
                    <a:solidFill>
                      <a:srgbClr val="EA774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</a:rPr>
                        <a:t>324,8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58" marR="8058" marT="8058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</a:rPr>
                        <a:t>97,5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58" marR="8058" marT="8058" marB="0" anchor="ctr">
                    <a:solidFill>
                      <a:srgbClr val="EA7744"/>
                    </a:solidFill>
                  </a:tcPr>
                </a:tc>
              </a:tr>
              <a:tr h="23646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u="none" strike="noStrike">
                          <a:effectLst/>
                        </a:rPr>
                        <a:t>Смирныховский</a:t>
                      </a:r>
                      <a:endParaRPr lang="ru-RU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58" marR="8058" marT="80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>
                          <a:effectLst/>
                        </a:rPr>
                        <a:t>54,7</a:t>
                      </a:r>
                      <a:endParaRPr lang="ru-RU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58" marR="8058" marT="80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>
                          <a:effectLst/>
                        </a:rPr>
                        <a:t>248,0</a:t>
                      </a:r>
                      <a:endParaRPr lang="ru-RU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58" marR="8058" marT="80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</a:rPr>
                        <a:t>105,3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58" marR="8058" marT="8058" marB="0" anchor="ctr">
                    <a:solidFill>
                      <a:srgbClr val="EA7744"/>
                    </a:solidFill>
                  </a:tcPr>
                </a:tc>
              </a:tr>
              <a:tr h="23646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u="none" strike="noStrike">
                          <a:effectLst/>
                        </a:rPr>
                        <a:t>Томаринский</a:t>
                      </a:r>
                      <a:endParaRPr lang="ru-RU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58" marR="8058" marT="80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>
                          <a:effectLst/>
                        </a:rPr>
                        <a:t>61,0</a:t>
                      </a:r>
                      <a:endParaRPr lang="ru-RU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58" marR="8058" marT="80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>
                          <a:effectLst/>
                        </a:rPr>
                        <a:t>279,2</a:t>
                      </a:r>
                      <a:endParaRPr lang="ru-RU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58" marR="8058" marT="80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</a:rPr>
                        <a:t>92,1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58" marR="8058" marT="8058" marB="0" anchor="ctr"/>
                </a:tc>
              </a:tr>
              <a:tr h="23646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u="none" strike="noStrike">
                          <a:effectLst/>
                        </a:rPr>
                        <a:t>Тымовский</a:t>
                      </a:r>
                      <a:endParaRPr lang="ru-RU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58" marR="8058" marT="80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>
                          <a:effectLst/>
                        </a:rPr>
                        <a:t>64,7</a:t>
                      </a:r>
                      <a:endParaRPr lang="ru-RU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58" marR="8058" marT="80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>
                          <a:effectLst/>
                        </a:rPr>
                        <a:t>271,1</a:t>
                      </a:r>
                      <a:endParaRPr lang="ru-RU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58" marR="8058" marT="80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</a:rPr>
                        <a:t>95,1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58" marR="8058" marT="8058" marB="0" anchor="ctr"/>
                </a:tc>
              </a:tr>
              <a:tr h="23646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u="none" strike="noStrike">
                          <a:effectLst/>
                        </a:rPr>
                        <a:t>Александровск-Сахалинский</a:t>
                      </a:r>
                      <a:endParaRPr lang="ru-RU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58" marR="8058" marT="80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>
                          <a:effectLst/>
                        </a:rPr>
                        <a:t>56,4</a:t>
                      </a:r>
                      <a:endParaRPr lang="ru-RU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58" marR="8058" marT="80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>
                          <a:effectLst/>
                        </a:rPr>
                        <a:t>269,8</a:t>
                      </a:r>
                      <a:endParaRPr lang="ru-RU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58" marR="8058" marT="80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</a:rPr>
                        <a:t>91,3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58" marR="8058" marT="8058" marB="0" anchor="ctr"/>
                </a:tc>
              </a:tr>
              <a:tr h="23646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u="none" strike="noStrike">
                          <a:effectLst/>
                        </a:rPr>
                        <a:t>Ногликский</a:t>
                      </a:r>
                      <a:endParaRPr lang="ru-RU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58" marR="8058" marT="80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</a:rPr>
                        <a:t>77,0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58" marR="8058" marT="8058" marB="0" anchor="ctr">
                    <a:solidFill>
                      <a:srgbClr val="EA774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</a:rPr>
                        <a:t>307,1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58" marR="8058" marT="8058" marB="0" anchor="ctr">
                    <a:solidFill>
                      <a:srgbClr val="EA774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</a:rPr>
                        <a:t>108,7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58" marR="8058" marT="8058" marB="0" anchor="ctr">
                    <a:solidFill>
                      <a:srgbClr val="EA7744"/>
                    </a:solidFill>
                  </a:tcPr>
                </a:tc>
              </a:tr>
              <a:tr h="23646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u="none" strike="noStrike">
                          <a:effectLst/>
                        </a:rPr>
                        <a:t>Охинский</a:t>
                      </a:r>
                      <a:endParaRPr lang="ru-RU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58" marR="8058" marT="80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>
                          <a:effectLst/>
                        </a:rPr>
                        <a:t>68,2</a:t>
                      </a:r>
                      <a:endParaRPr lang="ru-RU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58" marR="8058" marT="80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</a:rPr>
                        <a:t>291,9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58" marR="8058" marT="8058" marB="0" anchor="ctr">
                    <a:solidFill>
                      <a:srgbClr val="EA774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</a:rPr>
                        <a:t>106,1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58" marR="8058" marT="8058" marB="0" anchor="ctr">
                    <a:solidFill>
                      <a:srgbClr val="EA7744"/>
                    </a:solidFill>
                  </a:tcPr>
                </a:tc>
              </a:tr>
              <a:tr h="23646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u="none" strike="noStrike">
                          <a:effectLst/>
                        </a:rPr>
                        <a:t>Южно-Курильский</a:t>
                      </a:r>
                      <a:endParaRPr lang="ru-RU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58" marR="8058" marT="80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u="none" strike="noStrike">
                          <a:effectLst/>
                        </a:rPr>
                        <a:t>81,7</a:t>
                      </a:r>
                      <a:endParaRPr lang="ru-RU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58" marR="8058" marT="8058" marB="0" anchor="ctr">
                    <a:solidFill>
                      <a:srgbClr val="EA774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>
                          <a:effectLst/>
                        </a:rPr>
                        <a:t>293,8</a:t>
                      </a:r>
                      <a:endParaRPr lang="ru-RU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58" marR="8058" marT="8058" marB="0" anchor="ctr">
                    <a:solidFill>
                      <a:srgbClr val="EA774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</a:rPr>
                        <a:t>120,4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58" marR="8058" marT="8058" marB="0" anchor="ctr">
                    <a:solidFill>
                      <a:srgbClr val="EA7744"/>
                    </a:solidFill>
                  </a:tcPr>
                </a:tc>
              </a:tr>
              <a:tr h="23646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u="none" strike="noStrike">
                          <a:effectLst/>
                        </a:rPr>
                        <a:t>Курильский</a:t>
                      </a:r>
                      <a:endParaRPr lang="ru-RU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58" marR="8058" marT="80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u="none" strike="noStrike">
                          <a:effectLst/>
                        </a:rPr>
                        <a:t>99,8</a:t>
                      </a:r>
                      <a:endParaRPr lang="ru-RU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58" marR="8058" marT="8058" marB="0" anchor="ctr">
                    <a:solidFill>
                      <a:srgbClr val="EA774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>
                          <a:effectLst/>
                        </a:rPr>
                        <a:t>375,0</a:t>
                      </a:r>
                      <a:endParaRPr lang="ru-RU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58" marR="8058" marT="8058" marB="0" anchor="ctr">
                    <a:solidFill>
                      <a:srgbClr val="EA774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</a:rPr>
                        <a:t>130,2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58" marR="8058" marT="8058" marB="0" anchor="ctr">
                    <a:solidFill>
                      <a:srgbClr val="EA7744"/>
                    </a:solidFill>
                  </a:tcPr>
                </a:tc>
              </a:tr>
              <a:tr h="23646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u="none" strike="noStrike">
                          <a:effectLst/>
                        </a:rPr>
                        <a:t>Северо-Курильский</a:t>
                      </a:r>
                      <a:endParaRPr lang="ru-RU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58" marR="8058" marT="80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u="none" strike="noStrike" dirty="0">
                          <a:effectLst/>
                        </a:rPr>
                        <a:t>90,1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58" marR="8058" marT="8058" marB="0" anchor="ctr">
                    <a:solidFill>
                      <a:srgbClr val="EA774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</a:rPr>
                        <a:t>370,9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58" marR="8058" marT="8058" marB="0" anchor="ctr">
                    <a:solidFill>
                      <a:srgbClr val="EA774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</a:rPr>
                        <a:t>94,3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58" marR="8058" marT="8058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65301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490</TotalTime>
  <Words>1906</Words>
  <Application>Microsoft Office PowerPoint</Application>
  <PresentationFormat>Произвольный</PresentationFormat>
  <Paragraphs>948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Правовое обеспечение полномочий органов государственной власти в сфере ценового регулирования</vt:lpstr>
      <vt:lpstr>Сравнительный анализ индекса потребительских цен  на товары и услуги, %</vt:lpstr>
      <vt:lpstr> </vt:lpstr>
      <vt:lpstr>Динамика уровня торговой надбавки, сложившейся на все виды товара,%</vt:lpstr>
      <vt:lpstr>Презентация PowerPoint</vt:lpstr>
      <vt:lpstr>Презентация PowerPoint</vt:lpstr>
      <vt:lpstr>Презентация PowerPoint</vt:lpstr>
      <vt:lpstr>Презентация PowerPoint</vt:lpstr>
      <vt:lpstr>Рейтинг регионов Российской Федерации с наибольшей динамикой роста цен на продовольственные товары по итогам апреля 2017 года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 ценовой  ситуации в Сахалинской области</dc:title>
  <dc:creator>Степанова Лина Васильевна</dc:creator>
  <cp:lastModifiedBy>Вереникин Николай Владимирович</cp:lastModifiedBy>
  <cp:revision>55</cp:revision>
  <cp:lastPrinted>2017-05-28T21:56:32Z</cp:lastPrinted>
  <dcterms:created xsi:type="dcterms:W3CDTF">2017-05-26T23:40:27Z</dcterms:created>
  <dcterms:modified xsi:type="dcterms:W3CDTF">2017-05-28T22:16:53Z</dcterms:modified>
</cp:coreProperties>
</file>